
<file path=[Content_Types].xml><?xml version="1.0" encoding="utf-8"?>
<Types xmlns="http://schemas.openxmlformats.org/package/2006/content-types">
  <Default Extension="emf" ContentType="image/x-emf"/>
  <Default Extension="fntdata" ContentType="application/x-fontdata"/>
  <Default Extension="jpg" ContentType="image/jpeg"/>
  <Default Extension="png" ContentType="image/png"/>
  <Default Extension="rels" ContentType="application/vnd.openxmlformats-package.relationships+xml"/>
  <Default Extension="xlsm" ContentType="application/vnd.ms-excel.sheet.macroEnabled.12"/>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4" r:id="rId1"/>
  </p:sldMasterIdLst>
  <p:notesMasterIdLst>
    <p:notesMasterId r:id="rId14"/>
  </p:notesMasterIdLst>
  <p:sldIdLst>
    <p:sldId id="256" r:id="rId2"/>
    <p:sldId id="258" r:id="rId3"/>
    <p:sldId id="269" r:id="rId4"/>
    <p:sldId id="266" r:id="rId5"/>
    <p:sldId id="278" r:id="rId6"/>
    <p:sldId id="280" r:id="rId7"/>
    <p:sldId id="263" r:id="rId8"/>
    <p:sldId id="279" r:id="rId9"/>
    <p:sldId id="277" r:id="rId10"/>
    <p:sldId id="276" r:id="rId11"/>
    <p:sldId id="262" r:id="rId12"/>
    <p:sldId id="275" r:id="rId13"/>
  </p:sldIdLst>
  <p:sldSz cx="9144000" cy="5143500" type="screen16x9"/>
  <p:notesSz cx="6858000" cy="9144000"/>
  <p:embeddedFontLst>
    <p:embeddedFont>
      <p:font typeface="Calibri" panose="020F0502020204030204" pitchFamily="34" charset="0"/>
      <p:regular r:id="rId15"/>
      <p:bold r:id="rId16"/>
      <p:italic r:id="rId17"/>
      <p:boldItalic r:id="rId18"/>
    </p:embeddedFont>
    <p:embeddedFont>
      <p:font typeface="Lato" panose="020F0502020204030203" pitchFamily="34" charset="0"/>
      <p:regular r:id="rId19"/>
      <p:bold r:id="rId20"/>
      <p:italic r:id="rId21"/>
      <p:boldItalic r:id="rId22"/>
    </p:embeddedFont>
    <p:embeddedFont>
      <p:font typeface="Raleway" panose="020B0503030101060003" pitchFamily="34" charset="0"/>
      <p:regular r:id="rId23"/>
      <p:bold r:id="rId24"/>
      <p:italic r:id="rId25"/>
      <p:boldItalic r:id="rId26"/>
    </p:embeddedFont>
    <p:embeddedFont>
      <p:font typeface="Segoe UI" panose="020B0502040204020203" pitchFamily="34" charset="0"/>
      <p:regular r:id="rId27"/>
      <p:bold r:id="rId28"/>
      <p:italic r:id="rId29"/>
      <p:boldItalic r:id="rId3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9" d="100"/>
          <a:sy n="109" d="100"/>
        </p:scale>
        <p:origin x="439" y="51"/>
      </p:cViewPr>
      <p:guideLst>
        <p:guide orient="horz" pos="1620"/>
        <p:guide pos="2880"/>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4.fntdata"/><Relationship Id="rId26" Type="http://schemas.openxmlformats.org/officeDocument/2006/relationships/font" Target="fonts/font12.fntdata"/><Relationship Id="rId3" Type="http://schemas.openxmlformats.org/officeDocument/2006/relationships/slide" Target="slides/slide2.xml"/><Relationship Id="rId21" Type="http://schemas.openxmlformats.org/officeDocument/2006/relationships/font" Target="fonts/font7.fntdata"/><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font" Target="fonts/font11.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29" Type="http://schemas.openxmlformats.org/officeDocument/2006/relationships/font" Target="fonts/font1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0.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font" Target="fonts/font9.fntdata"/><Relationship Id="rId28" Type="http://schemas.openxmlformats.org/officeDocument/2006/relationships/font" Target="fonts/font14.fntdata"/><Relationship Id="rId10" Type="http://schemas.openxmlformats.org/officeDocument/2006/relationships/slide" Target="slides/slide9.xml"/><Relationship Id="rId19" Type="http://schemas.openxmlformats.org/officeDocument/2006/relationships/font" Target="fonts/font5.fntdata"/><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font" Target="fonts/font8.fntdata"/><Relationship Id="rId27" Type="http://schemas.openxmlformats.org/officeDocument/2006/relationships/font" Target="fonts/font13.fntdata"/><Relationship Id="rId30" Type="http://schemas.openxmlformats.org/officeDocument/2006/relationships/font" Target="fonts/font16.fntdata"/><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1f88252dc4_0_6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1f88252dc4_0_6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150252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f88252dc4_0_3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1f88252dc4_0_3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5"/>
        <p:cNvGrpSpPr/>
        <p:nvPr/>
      </p:nvGrpSpPr>
      <p:grpSpPr>
        <a:xfrm>
          <a:off x="0" y="0"/>
          <a:ext cx="0" cy="0"/>
          <a:chOff x="0" y="0"/>
          <a:chExt cx="0" cy="0"/>
        </a:xfrm>
      </p:grpSpPr>
      <p:sp>
        <p:nvSpPr>
          <p:cNvPr id="736" name="Google Shape;736;g1f88252dc4_0_15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7" name="Google Shape;737;g1f88252dc4_0_15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1f88252dc4_0_1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1f88252dc4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3"/>
        <p:cNvGrpSpPr/>
        <p:nvPr/>
      </p:nvGrpSpPr>
      <p:grpSpPr>
        <a:xfrm>
          <a:off x="0" y="0"/>
          <a:ext cx="0" cy="0"/>
          <a:chOff x="0" y="0"/>
          <a:chExt cx="0" cy="0"/>
        </a:xfrm>
      </p:grpSpPr>
      <p:sp>
        <p:nvSpPr>
          <p:cNvPr id="584" name="Google Shape;584;g1f88252dc4_0_11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5" name="Google Shape;585;g1f88252dc4_0_1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7"/>
        <p:cNvGrpSpPr/>
        <p:nvPr/>
      </p:nvGrpSpPr>
      <p:grpSpPr>
        <a:xfrm>
          <a:off x="0" y="0"/>
          <a:ext cx="0" cy="0"/>
          <a:chOff x="0" y="0"/>
          <a:chExt cx="0" cy="0"/>
        </a:xfrm>
      </p:grpSpPr>
      <p:sp>
        <p:nvSpPr>
          <p:cNvPr id="538" name="Google Shape;538;g1f88252dc4_0_10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9" name="Google Shape;539;g1f88252dc4_0_10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1f88252dc4_0_6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1f88252dc4_0_6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372497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1f88252dc4_0_6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1f88252dc4_0_6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833301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1f88252dc4_0_6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1f88252dc4_0_6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1f88252dc4_0_6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1f88252dc4_0_6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230913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1f88252dc4_0_6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1f88252dc4_0_6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2274202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slide" Target="../slides/slide2.xml"/><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9"/>
        <p:cNvGrpSpPr/>
        <p:nvPr/>
      </p:nvGrpSpPr>
      <p:grpSpPr>
        <a:xfrm>
          <a:off x="0" y="0"/>
          <a:ext cx="0" cy="0"/>
          <a:chOff x="0" y="0"/>
          <a:chExt cx="0" cy="0"/>
        </a:xfrm>
      </p:grpSpPr>
      <p:pic>
        <p:nvPicPr>
          <p:cNvPr id="10" name="Google Shape;10;p2" descr="shutterstock_429987889_edited.jpg"/>
          <p:cNvPicPr preferRelativeResize="0"/>
          <p:nvPr/>
        </p:nvPicPr>
        <p:blipFill rotWithShape="1">
          <a:blip r:embed="rId2">
            <a:alphaModFix/>
          </a:blip>
          <a:srcRect t="21799" b="23591"/>
          <a:stretch/>
        </p:blipFill>
        <p:spPr>
          <a:xfrm>
            <a:off x="0" y="487825"/>
            <a:ext cx="9144000" cy="4655676"/>
          </a:xfrm>
          <a:prstGeom prst="rect">
            <a:avLst/>
          </a:prstGeom>
          <a:noFill/>
          <a:ln>
            <a:noFill/>
          </a:ln>
        </p:spPr>
      </p:pic>
      <p:sp>
        <p:nvSpPr>
          <p:cNvPr id="11" name="Google Shape;11;p2"/>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 name="Google Shape;12;p2"/>
          <p:cNvGrpSpPr/>
          <p:nvPr/>
        </p:nvGrpSpPr>
        <p:grpSpPr>
          <a:xfrm>
            <a:off x="830392" y="1191256"/>
            <a:ext cx="745763" cy="45826"/>
            <a:chOff x="4580561" y="2589004"/>
            <a:chExt cx="1064464" cy="25200"/>
          </a:xfrm>
        </p:grpSpPr>
        <p:sp>
          <p:nvSpPr>
            <p:cNvPr id="13" name="Google Shape;13;p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 name="Google Shape;15;p2"/>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a:endParaRPr/>
          </a:p>
        </p:txBody>
      </p:sp>
      <p:sp>
        <p:nvSpPr>
          <p:cNvPr id="16" name="Google Shape;16;p2"/>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7" name="Google Shape;17;p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8" name="Google Shape;18;p2"/>
          <p:cNvSpPr txBox="1"/>
          <p:nvPr/>
        </p:nvSpPr>
        <p:spPr>
          <a:xfrm>
            <a:off x="226550" y="78500"/>
            <a:ext cx="998100" cy="321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600">
                <a:latin typeface="Raleway"/>
                <a:ea typeface="Raleway"/>
                <a:cs typeface="Raleway"/>
                <a:sym typeface="Raleway"/>
              </a:rPr>
              <a:t>Confidential</a:t>
            </a:r>
            <a:endParaRPr sz="600" b="1">
              <a:latin typeface="Raleway"/>
              <a:ea typeface="Raleway"/>
              <a:cs typeface="Raleway"/>
              <a:sym typeface="Raleway"/>
            </a:endParaRPr>
          </a:p>
        </p:txBody>
      </p:sp>
      <p:sp>
        <p:nvSpPr>
          <p:cNvPr id="19" name="Google Shape;19;p2"/>
          <p:cNvSpPr txBox="1"/>
          <p:nvPr/>
        </p:nvSpPr>
        <p:spPr>
          <a:xfrm>
            <a:off x="1296767" y="78500"/>
            <a:ext cx="2100600" cy="321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600">
                <a:latin typeface="Raleway"/>
                <a:ea typeface="Raleway"/>
                <a:cs typeface="Raleway"/>
                <a:sym typeface="Raleway"/>
              </a:rPr>
              <a:t>Customized for </a:t>
            </a:r>
            <a:r>
              <a:rPr lang="en-GB" sz="600" b="1">
                <a:latin typeface="Raleway"/>
                <a:ea typeface="Raleway"/>
                <a:cs typeface="Raleway"/>
                <a:sym typeface="Raleway"/>
              </a:rPr>
              <a:t>Lorem Ipsum LLC</a:t>
            </a:r>
            <a:endParaRPr sz="600">
              <a:latin typeface="Raleway"/>
              <a:ea typeface="Raleway"/>
              <a:cs typeface="Raleway"/>
              <a:sym typeface="Raleway"/>
            </a:endParaRPr>
          </a:p>
        </p:txBody>
      </p:sp>
      <p:sp>
        <p:nvSpPr>
          <p:cNvPr id="20" name="Google Shape;20;p2"/>
          <p:cNvSpPr txBox="1"/>
          <p:nvPr/>
        </p:nvSpPr>
        <p:spPr>
          <a:xfrm>
            <a:off x="8213935" y="78500"/>
            <a:ext cx="705900" cy="321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600">
                <a:latin typeface="Raleway"/>
                <a:ea typeface="Raleway"/>
                <a:cs typeface="Raleway"/>
                <a:sym typeface="Raleway"/>
              </a:rPr>
              <a:t>Version 1.0</a:t>
            </a:r>
            <a:endParaRPr sz="600" b="1">
              <a:latin typeface="Raleway"/>
              <a:ea typeface="Raleway"/>
              <a:cs typeface="Raleway"/>
              <a:sym typeface="Raleway"/>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139"/>
        <p:cNvGrpSpPr/>
        <p:nvPr/>
      </p:nvGrpSpPr>
      <p:grpSpPr>
        <a:xfrm>
          <a:off x="0" y="0"/>
          <a:ext cx="0" cy="0"/>
          <a:chOff x="0" y="0"/>
          <a:chExt cx="0" cy="0"/>
        </a:xfrm>
      </p:grpSpPr>
      <p:grpSp>
        <p:nvGrpSpPr>
          <p:cNvPr id="140" name="Google Shape;140;p14"/>
          <p:cNvGrpSpPr/>
          <p:nvPr/>
        </p:nvGrpSpPr>
        <p:grpSpPr>
          <a:xfrm>
            <a:off x="830392" y="4169130"/>
            <a:ext cx="745763" cy="45826"/>
            <a:chOff x="4580561" y="2589004"/>
            <a:chExt cx="1064464" cy="25200"/>
          </a:xfrm>
        </p:grpSpPr>
        <p:sp>
          <p:nvSpPr>
            <p:cNvPr id="141" name="Google Shape;141;p14"/>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4"/>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3" name="Google Shape;143;p14"/>
          <p:cNvSpPr txBox="1">
            <a:spLocks noGrp="1"/>
          </p:cNvSpPr>
          <p:nvPr>
            <p:ph type="title" hasCustomPrompt="1"/>
          </p:nvPr>
        </p:nvSpPr>
        <p:spPr>
          <a:xfrm>
            <a:off x="729450" y="733950"/>
            <a:ext cx="7688400" cy="12447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144" name="Google Shape;144;p14"/>
          <p:cNvSpPr txBox="1">
            <a:spLocks noGrp="1"/>
          </p:cNvSpPr>
          <p:nvPr>
            <p:ph type="body" idx="1"/>
          </p:nvPr>
        </p:nvSpPr>
        <p:spPr>
          <a:xfrm>
            <a:off x="729450" y="2272888"/>
            <a:ext cx="7688400" cy="15804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Clr>
                <a:schemeClr val="lt1"/>
              </a:buClr>
              <a:buSzPts val="1300"/>
              <a:buChar char="●"/>
              <a:defRPr>
                <a:solidFill>
                  <a:schemeClr val="lt1"/>
                </a:solidFill>
              </a:defRPr>
            </a:lvl1pPr>
            <a:lvl2pPr marL="914400" lvl="1" indent="-298450">
              <a:spcBef>
                <a:spcPts val="1600"/>
              </a:spcBef>
              <a:spcAft>
                <a:spcPts val="0"/>
              </a:spcAft>
              <a:buClr>
                <a:schemeClr val="lt1"/>
              </a:buClr>
              <a:buSzPts val="1100"/>
              <a:buChar char="○"/>
              <a:defRPr>
                <a:solidFill>
                  <a:schemeClr val="lt1"/>
                </a:solidFill>
              </a:defRPr>
            </a:lvl2pPr>
            <a:lvl3pPr marL="1371600" lvl="2" indent="-298450">
              <a:spcBef>
                <a:spcPts val="1600"/>
              </a:spcBef>
              <a:spcAft>
                <a:spcPts val="0"/>
              </a:spcAft>
              <a:buClr>
                <a:schemeClr val="lt1"/>
              </a:buClr>
              <a:buSzPts val="1100"/>
              <a:buChar char="■"/>
              <a:defRPr>
                <a:solidFill>
                  <a:schemeClr val="lt1"/>
                </a:solidFill>
              </a:defRPr>
            </a:lvl3pPr>
            <a:lvl4pPr marL="1828800" lvl="3" indent="-298450">
              <a:spcBef>
                <a:spcPts val="1600"/>
              </a:spcBef>
              <a:spcAft>
                <a:spcPts val="0"/>
              </a:spcAft>
              <a:buClr>
                <a:schemeClr val="lt1"/>
              </a:buClr>
              <a:buSzPts val="1100"/>
              <a:buChar char="●"/>
              <a:defRPr>
                <a:solidFill>
                  <a:schemeClr val="lt1"/>
                </a:solidFill>
              </a:defRPr>
            </a:lvl4pPr>
            <a:lvl5pPr marL="2286000" lvl="4" indent="-298450">
              <a:spcBef>
                <a:spcPts val="1600"/>
              </a:spcBef>
              <a:spcAft>
                <a:spcPts val="0"/>
              </a:spcAft>
              <a:buClr>
                <a:schemeClr val="lt1"/>
              </a:buClr>
              <a:buSzPts val="1100"/>
              <a:buChar char="○"/>
              <a:defRPr>
                <a:solidFill>
                  <a:schemeClr val="lt1"/>
                </a:solidFill>
              </a:defRPr>
            </a:lvl5pPr>
            <a:lvl6pPr marL="2743200" lvl="5" indent="-298450">
              <a:spcBef>
                <a:spcPts val="1600"/>
              </a:spcBef>
              <a:spcAft>
                <a:spcPts val="0"/>
              </a:spcAft>
              <a:buClr>
                <a:schemeClr val="lt1"/>
              </a:buClr>
              <a:buSzPts val="1100"/>
              <a:buChar char="■"/>
              <a:defRPr>
                <a:solidFill>
                  <a:schemeClr val="lt1"/>
                </a:solidFill>
              </a:defRPr>
            </a:lvl6pPr>
            <a:lvl7pPr marL="3200400" lvl="6" indent="-298450">
              <a:spcBef>
                <a:spcPts val="1600"/>
              </a:spcBef>
              <a:spcAft>
                <a:spcPts val="0"/>
              </a:spcAft>
              <a:buClr>
                <a:schemeClr val="lt1"/>
              </a:buClr>
              <a:buSzPts val="1100"/>
              <a:buChar char="●"/>
              <a:defRPr>
                <a:solidFill>
                  <a:schemeClr val="lt1"/>
                </a:solidFill>
              </a:defRPr>
            </a:lvl7pPr>
            <a:lvl8pPr marL="3657600" lvl="7" indent="-298450">
              <a:spcBef>
                <a:spcPts val="1600"/>
              </a:spcBef>
              <a:spcAft>
                <a:spcPts val="0"/>
              </a:spcAft>
              <a:buClr>
                <a:schemeClr val="lt1"/>
              </a:buClr>
              <a:buSzPts val="1100"/>
              <a:buChar char="○"/>
              <a:defRPr>
                <a:solidFill>
                  <a:schemeClr val="lt1"/>
                </a:solidFill>
              </a:defRPr>
            </a:lvl8pPr>
            <a:lvl9pPr marL="4114800" lvl="8" indent="-298450">
              <a:spcBef>
                <a:spcPts val="1600"/>
              </a:spcBef>
              <a:spcAft>
                <a:spcPts val="1600"/>
              </a:spcAft>
              <a:buClr>
                <a:schemeClr val="lt1"/>
              </a:buClr>
              <a:buSzPts val="1100"/>
              <a:buChar char="■"/>
              <a:defRPr>
                <a:solidFill>
                  <a:schemeClr val="lt1"/>
                </a:solidFill>
              </a:defRPr>
            </a:lvl9pPr>
          </a:lstStyle>
          <a:p>
            <a:endParaRPr/>
          </a:p>
        </p:txBody>
      </p:sp>
      <p:sp>
        <p:nvSpPr>
          <p:cNvPr id="145" name="Google Shape;145;p1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
        <p:nvSpPr>
          <p:cNvPr id="146" name="Google Shape;146;p14">
            <a:hlinkClick r:id="rId2" action="ppaction://hlinksldjump"/>
          </p:cNvPr>
          <p:cNvSpPr/>
          <p:nvPr/>
        </p:nvSpPr>
        <p:spPr>
          <a:xfrm>
            <a:off x="8280450" y="0"/>
            <a:ext cx="863400" cy="454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7" name="Google Shape;147;p14">
            <a:hlinkClick r:id="rId2" action="ppaction://hlinksldjump"/>
          </p:cNvPr>
          <p:cNvCxnSpPr/>
          <p:nvPr/>
        </p:nvCxnSpPr>
        <p:spPr>
          <a:xfrm>
            <a:off x="8598817" y="216350"/>
            <a:ext cx="216300" cy="0"/>
          </a:xfrm>
          <a:prstGeom prst="straightConnector1">
            <a:avLst/>
          </a:prstGeom>
          <a:noFill/>
          <a:ln w="9525" cap="flat" cmpd="sng">
            <a:solidFill>
              <a:schemeClr val="lt2"/>
            </a:solidFill>
            <a:prstDash val="solid"/>
            <a:round/>
            <a:headEnd type="none" w="med" len="med"/>
            <a:tailEnd type="none" w="med" len="med"/>
          </a:ln>
        </p:spPr>
      </p:cxnSp>
      <p:cxnSp>
        <p:nvCxnSpPr>
          <p:cNvPr id="148" name="Google Shape;148;p14">
            <a:hlinkClick r:id="rId2" action="ppaction://hlinksldjump"/>
          </p:cNvPr>
          <p:cNvCxnSpPr/>
          <p:nvPr/>
        </p:nvCxnSpPr>
        <p:spPr>
          <a:xfrm>
            <a:off x="8598817" y="250138"/>
            <a:ext cx="216300" cy="0"/>
          </a:xfrm>
          <a:prstGeom prst="straightConnector1">
            <a:avLst/>
          </a:prstGeom>
          <a:noFill/>
          <a:ln w="9525" cap="flat" cmpd="sng">
            <a:solidFill>
              <a:schemeClr val="lt2"/>
            </a:solidFill>
            <a:prstDash val="solid"/>
            <a:round/>
            <a:headEnd type="none" w="med" len="med"/>
            <a:tailEnd type="none" w="med" len="med"/>
          </a:ln>
        </p:spPr>
      </p:cxnSp>
      <p:cxnSp>
        <p:nvCxnSpPr>
          <p:cNvPr id="149" name="Google Shape;149;p14">
            <a:hlinkClick r:id="rId2" action="ppaction://hlinksldjump"/>
          </p:cNvPr>
          <p:cNvCxnSpPr/>
          <p:nvPr/>
        </p:nvCxnSpPr>
        <p:spPr>
          <a:xfrm>
            <a:off x="8598817" y="283925"/>
            <a:ext cx="216300" cy="0"/>
          </a:xfrm>
          <a:prstGeom prst="straightConnector1">
            <a:avLst/>
          </a:prstGeom>
          <a:noFill/>
          <a:ln w="9525" cap="flat" cmpd="sng">
            <a:solidFill>
              <a:schemeClr val="lt2"/>
            </a:solidFill>
            <a:prstDash val="solid"/>
            <a:round/>
            <a:headEnd type="none" w="med" len="med"/>
            <a:tailEnd type="none" w="med" len="med"/>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50"/>
        <p:cNvGrpSpPr/>
        <p:nvPr/>
      </p:nvGrpSpPr>
      <p:grpSpPr>
        <a:xfrm>
          <a:off x="0" y="0"/>
          <a:ext cx="0" cy="0"/>
          <a:chOff x="0" y="0"/>
          <a:chExt cx="0" cy="0"/>
        </a:xfrm>
      </p:grpSpPr>
      <p:sp>
        <p:nvSpPr>
          <p:cNvPr id="151" name="Google Shape;151;p1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52" name="Google Shape;152;p15">
            <a:hlinkClick r:id="rId2" action="ppaction://hlinksldjump"/>
          </p:cNvPr>
          <p:cNvSpPr/>
          <p:nvPr/>
        </p:nvSpPr>
        <p:spPr>
          <a:xfrm>
            <a:off x="8280450" y="0"/>
            <a:ext cx="863400" cy="454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3" name="Google Shape;153;p15">
            <a:hlinkClick r:id="rId2" action="ppaction://hlinksldjump"/>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54" name="Google Shape;154;p15">
            <a:hlinkClick r:id="rId2" action="ppaction://hlinksldjump"/>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55" name="Google Shape;155;p15">
            <a:hlinkClick r:id="rId2" action="ppaction://hlinksldjump"/>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_alt1">
  <p:cSld name="TITLE_1">
    <p:bg>
      <p:bgPr>
        <a:solidFill>
          <a:schemeClr val="lt2"/>
        </a:solidFill>
        <a:effectLst/>
      </p:bgPr>
    </p:bg>
    <p:spTree>
      <p:nvGrpSpPr>
        <p:cNvPr id="1" name="Shape 21"/>
        <p:cNvGrpSpPr/>
        <p:nvPr/>
      </p:nvGrpSpPr>
      <p:grpSpPr>
        <a:xfrm>
          <a:off x="0" y="0"/>
          <a:ext cx="0" cy="0"/>
          <a:chOff x="0" y="0"/>
          <a:chExt cx="0" cy="0"/>
        </a:xfrm>
      </p:grpSpPr>
      <p:pic>
        <p:nvPicPr>
          <p:cNvPr id="22" name="Google Shape;22;p3" descr="shutterstock_429987889_edited.jpg"/>
          <p:cNvPicPr preferRelativeResize="0"/>
          <p:nvPr/>
        </p:nvPicPr>
        <p:blipFill rotWithShape="1">
          <a:blip r:embed="rId2">
            <a:alphaModFix/>
          </a:blip>
          <a:srcRect t="21799" b="23591"/>
          <a:stretch/>
        </p:blipFill>
        <p:spPr>
          <a:xfrm>
            <a:off x="0" y="487825"/>
            <a:ext cx="9144000" cy="4655676"/>
          </a:xfrm>
          <a:prstGeom prst="rect">
            <a:avLst/>
          </a:prstGeom>
          <a:noFill/>
          <a:ln>
            <a:noFill/>
          </a:ln>
        </p:spPr>
      </p:pic>
      <p:sp>
        <p:nvSpPr>
          <p:cNvPr id="23" name="Google Shape;23;p3"/>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 name="Google Shape;24;p3"/>
          <p:cNvGrpSpPr/>
          <p:nvPr/>
        </p:nvGrpSpPr>
        <p:grpSpPr>
          <a:xfrm>
            <a:off x="830392" y="1191256"/>
            <a:ext cx="745763" cy="45826"/>
            <a:chOff x="4580561" y="2589004"/>
            <a:chExt cx="1064464" cy="25200"/>
          </a:xfrm>
        </p:grpSpPr>
        <p:sp>
          <p:nvSpPr>
            <p:cNvPr id="25" name="Google Shape;25;p3"/>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 name="Google Shape;27;p3"/>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4200"/>
              <a:buNone/>
              <a:defRPr sz="4200">
                <a:solidFill>
                  <a:schemeClr val="dk2"/>
                </a:solidFill>
              </a:defRPr>
            </a:lvl1pPr>
            <a:lvl2pPr lvl="1" rtl="0">
              <a:spcBef>
                <a:spcPts val="0"/>
              </a:spcBef>
              <a:spcAft>
                <a:spcPts val="0"/>
              </a:spcAft>
              <a:buClr>
                <a:schemeClr val="dk2"/>
              </a:buClr>
              <a:buSzPts val="4200"/>
              <a:buNone/>
              <a:defRPr sz="4200">
                <a:solidFill>
                  <a:schemeClr val="dk2"/>
                </a:solidFill>
              </a:defRPr>
            </a:lvl2pPr>
            <a:lvl3pPr lvl="2" rtl="0">
              <a:spcBef>
                <a:spcPts val="0"/>
              </a:spcBef>
              <a:spcAft>
                <a:spcPts val="0"/>
              </a:spcAft>
              <a:buClr>
                <a:schemeClr val="dk2"/>
              </a:buClr>
              <a:buSzPts val="4200"/>
              <a:buNone/>
              <a:defRPr sz="4200">
                <a:solidFill>
                  <a:schemeClr val="dk2"/>
                </a:solidFill>
              </a:defRPr>
            </a:lvl3pPr>
            <a:lvl4pPr lvl="3" rtl="0">
              <a:spcBef>
                <a:spcPts val="0"/>
              </a:spcBef>
              <a:spcAft>
                <a:spcPts val="0"/>
              </a:spcAft>
              <a:buClr>
                <a:schemeClr val="dk2"/>
              </a:buClr>
              <a:buSzPts val="4200"/>
              <a:buNone/>
              <a:defRPr sz="4200">
                <a:solidFill>
                  <a:schemeClr val="dk2"/>
                </a:solidFill>
              </a:defRPr>
            </a:lvl4pPr>
            <a:lvl5pPr lvl="4" rtl="0">
              <a:spcBef>
                <a:spcPts val="0"/>
              </a:spcBef>
              <a:spcAft>
                <a:spcPts val="0"/>
              </a:spcAft>
              <a:buClr>
                <a:schemeClr val="dk2"/>
              </a:buClr>
              <a:buSzPts val="4200"/>
              <a:buNone/>
              <a:defRPr sz="4200">
                <a:solidFill>
                  <a:schemeClr val="dk2"/>
                </a:solidFill>
              </a:defRPr>
            </a:lvl5pPr>
            <a:lvl6pPr lvl="5" rtl="0">
              <a:spcBef>
                <a:spcPts val="0"/>
              </a:spcBef>
              <a:spcAft>
                <a:spcPts val="0"/>
              </a:spcAft>
              <a:buClr>
                <a:schemeClr val="dk2"/>
              </a:buClr>
              <a:buSzPts val="4200"/>
              <a:buNone/>
              <a:defRPr sz="4200">
                <a:solidFill>
                  <a:schemeClr val="dk2"/>
                </a:solidFill>
              </a:defRPr>
            </a:lvl6pPr>
            <a:lvl7pPr lvl="6" rtl="0">
              <a:spcBef>
                <a:spcPts val="0"/>
              </a:spcBef>
              <a:spcAft>
                <a:spcPts val="0"/>
              </a:spcAft>
              <a:buClr>
                <a:schemeClr val="dk2"/>
              </a:buClr>
              <a:buSzPts val="4200"/>
              <a:buNone/>
              <a:defRPr sz="4200">
                <a:solidFill>
                  <a:schemeClr val="dk2"/>
                </a:solidFill>
              </a:defRPr>
            </a:lvl7pPr>
            <a:lvl8pPr lvl="7" rtl="0">
              <a:spcBef>
                <a:spcPts val="0"/>
              </a:spcBef>
              <a:spcAft>
                <a:spcPts val="0"/>
              </a:spcAft>
              <a:buClr>
                <a:schemeClr val="dk2"/>
              </a:buClr>
              <a:buSzPts val="4200"/>
              <a:buNone/>
              <a:defRPr sz="4200">
                <a:solidFill>
                  <a:schemeClr val="dk2"/>
                </a:solidFill>
              </a:defRPr>
            </a:lvl8pPr>
            <a:lvl9pPr lvl="8" rtl="0">
              <a:spcBef>
                <a:spcPts val="0"/>
              </a:spcBef>
              <a:spcAft>
                <a:spcPts val="0"/>
              </a:spcAft>
              <a:buClr>
                <a:schemeClr val="dk2"/>
              </a:buClr>
              <a:buSzPts val="4200"/>
              <a:buNone/>
              <a:defRPr sz="4200">
                <a:solidFill>
                  <a:schemeClr val="dk2"/>
                </a:solidFill>
              </a:defRPr>
            </a:lvl9pPr>
          </a:lstStyle>
          <a:p>
            <a:endParaRPr/>
          </a:p>
        </p:txBody>
      </p:sp>
      <p:sp>
        <p:nvSpPr>
          <p:cNvPr id="28" name="Google Shape;28;p3"/>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29" name="Google Shape;29;p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30" name="Google Shape;30;p3">
            <a:hlinkClick r:id="rId3" action="ppaction://hlinksldjump"/>
          </p:cNvPr>
          <p:cNvSpPr/>
          <p:nvPr/>
        </p:nvSpPr>
        <p:spPr>
          <a:xfrm>
            <a:off x="8280450" y="0"/>
            <a:ext cx="863400" cy="4542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1" name="Google Shape;31;p3">
            <a:hlinkClick r:id="rId3" action="ppaction://hlinksldjump"/>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32" name="Google Shape;32;p3">
            <a:hlinkClick r:id="rId3" action="ppaction://hlinksldjump"/>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33" name="Google Shape;33;p3">
            <a:hlinkClick r:id="rId3" action="ppaction://hlinksldjump"/>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34"/>
        <p:cNvGrpSpPr/>
        <p:nvPr/>
      </p:nvGrpSpPr>
      <p:grpSpPr>
        <a:xfrm>
          <a:off x="0" y="0"/>
          <a:ext cx="0" cy="0"/>
          <a:chOff x="0" y="0"/>
          <a:chExt cx="0" cy="0"/>
        </a:xfrm>
      </p:grpSpPr>
      <p:grpSp>
        <p:nvGrpSpPr>
          <p:cNvPr id="35" name="Google Shape;35;p4"/>
          <p:cNvGrpSpPr/>
          <p:nvPr/>
        </p:nvGrpSpPr>
        <p:grpSpPr>
          <a:xfrm>
            <a:off x="830392" y="1191256"/>
            <a:ext cx="745763" cy="45826"/>
            <a:chOff x="4580561" y="2589004"/>
            <a:chExt cx="1064464" cy="25200"/>
          </a:xfrm>
        </p:grpSpPr>
        <p:sp>
          <p:nvSpPr>
            <p:cNvPr id="36" name="Google Shape;36;p4"/>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4"/>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 name="Google Shape;38;p4"/>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39" name="Google Shape;39;p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
        <p:nvSpPr>
          <p:cNvPr id="40" name="Google Shape;40;p4">
            <a:hlinkClick r:id="rId2" action="ppaction://hlinksldjump"/>
          </p:cNvPr>
          <p:cNvSpPr/>
          <p:nvPr/>
        </p:nvSpPr>
        <p:spPr>
          <a:xfrm>
            <a:off x="8280450" y="0"/>
            <a:ext cx="863400" cy="454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 name="Google Shape;41;p4">
            <a:hlinkClick r:id="rId2" action="ppaction://hlinksldjump"/>
          </p:cNvPr>
          <p:cNvCxnSpPr/>
          <p:nvPr/>
        </p:nvCxnSpPr>
        <p:spPr>
          <a:xfrm>
            <a:off x="8598817" y="216350"/>
            <a:ext cx="216300" cy="0"/>
          </a:xfrm>
          <a:prstGeom prst="straightConnector1">
            <a:avLst/>
          </a:prstGeom>
          <a:noFill/>
          <a:ln w="9525" cap="flat" cmpd="sng">
            <a:solidFill>
              <a:schemeClr val="lt2"/>
            </a:solidFill>
            <a:prstDash val="solid"/>
            <a:round/>
            <a:headEnd type="none" w="med" len="med"/>
            <a:tailEnd type="none" w="med" len="med"/>
          </a:ln>
        </p:spPr>
      </p:cxnSp>
      <p:cxnSp>
        <p:nvCxnSpPr>
          <p:cNvPr id="42" name="Google Shape;42;p4">
            <a:hlinkClick r:id="rId2" action="ppaction://hlinksldjump"/>
          </p:cNvPr>
          <p:cNvCxnSpPr/>
          <p:nvPr/>
        </p:nvCxnSpPr>
        <p:spPr>
          <a:xfrm>
            <a:off x="8598817" y="250138"/>
            <a:ext cx="216300" cy="0"/>
          </a:xfrm>
          <a:prstGeom prst="straightConnector1">
            <a:avLst/>
          </a:prstGeom>
          <a:noFill/>
          <a:ln w="9525" cap="flat" cmpd="sng">
            <a:solidFill>
              <a:schemeClr val="lt2"/>
            </a:solidFill>
            <a:prstDash val="solid"/>
            <a:round/>
            <a:headEnd type="none" w="med" len="med"/>
            <a:tailEnd type="none" w="med" len="med"/>
          </a:ln>
        </p:spPr>
      </p:cxnSp>
      <p:cxnSp>
        <p:nvCxnSpPr>
          <p:cNvPr id="43" name="Google Shape;43;p4">
            <a:hlinkClick r:id="rId2" action="ppaction://hlinksldjump"/>
          </p:cNvPr>
          <p:cNvCxnSpPr/>
          <p:nvPr/>
        </p:nvCxnSpPr>
        <p:spPr>
          <a:xfrm>
            <a:off x="8598817" y="283925"/>
            <a:ext cx="216300" cy="0"/>
          </a:xfrm>
          <a:prstGeom prst="straightConnector1">
            <a:avLst/>
          </a:prstGeom>
          <a:noFill/>
          <a:ln w="9525" cap="flat" cmpd="sng">
            <a:solidFill>
              <a:schemeClr val="lt2"/>
            </a:solidFill>
            <a:prstDash val="solid"/>
            <a:round/>
            <a:headEnd type="none" w="med" len="med"/>
            <a:tailEnd type="none" w="med" len="med"/>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4"/>
        <p:cNvGrpSpPr/>
        <p:nvPr/>
      </p:nvGrpSpPr>
      <p:grpSpPr>
        <a:xfrm>
          <a:off x="0" y="0"/>
          <a:ext cx="0" cy="0"/>
          <a:chOff x="0" y="0"/>
          <a:chExt cx="0" cy="0"/>
        </a:xfrm>
      </p:grpSpPr>
      <p:sp>
        <p:nvSpPr>
          <p:cNvPr id="45" name="Google Shape;45;p5"/>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 name="Google Shape;46;p5"/>
          <p:cNvGrpSpPr/>
          <p:nvPr/>
        </p:nvGrpSpPr>
        <p:grpSpPr>
          <a:xfrm>
            <a:off x="830392" y="1191256"/>
            <a:ext cx="745763" cy="45826"/>
            <a:chOff x="4580561" y="2589004"/>
            <a:chExt cx="1064464" cy="25200"/>
          </a:xfrm>
        </p:grpSpPr>
        <p:sp>
          <p:nvSpPr>
            <p:cNvPr id="47" name="Google Shape;47;p5"/>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5"/>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 name="Google Shape;49;p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50" name="Google Shape;50;p5"/>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51" name="Google Shape;51;p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52" name="Google Shape;52;p5">
            <a:hlinkClick r:id="rId2" action="ppaction://hlinksldjump"/>
          </p:cNvPr>
          <p:cNvSpPr/>
          <p:nvPr/>
        </p:nvSpPr>
        <p:spPr>
          <a:xfrm>
            <a:off x="8280450" y="0"/>
            <a:ext cx="863400" cy="45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 name="Google Shape;53;p5">
            <a:hlinkClick r:id="rId2" action="ppaction://hlinksldjump"/>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54" name="Google Shape;54;p5">
            <a:hlinkClick r:id="rId2" action="ppaction://hlinksldjump"/>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55" name="Google Shape;55;p5">
            <a:hlinkClick r:id="rId2" action="ppaction://hlinksldjump"/>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73"/>
        <p:cNvGrpSpPr/>
        <p:nvPr/>
      </p:nvGrpSpPr>
      <p:grpSpPr>
        <a:xfrm>
          <a:off x="0" y="0"/>
          <a:ext cx="0" cy="0"/>
          <a:chOff x="0" y="0"/>
          <a:chExt cx="0" cy="0"/>
        </a:xfrm>
      </p:grpSpPr>
      <p:sp>
        <p:nvSpPr>
          <p:cNvPr id="74" name="Google Shape;74;p8"/>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 name="Google Shape;75;p8"/>
          <p:cNvGrpSpPr/>
          <p:nvPr/>
        </p:nvGrpSpPr>
        <p:grpSpPr>
          <a:xfrm>
            <a:off x="830392" y="1191256"/>
            <a:ext cx="745763" cy="45826"/>
            <a:chOff x="4580561" y="2589004"/>
            <a:chExt cx="1064464" cy="25200"/>
          </a:xfrm>
        </p:grpSpPr>
        <p:sp>
          <p:nvSpPr>
            <p:cNvPr id="76" name="Google Shape;76;p8"/>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8"/>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 name="Google Shape;78;p8"/>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79" name="Google Shape;79;p8"/>
          <p:cNvSpPr txBox="1">
            <a:spLocks noGrp="1"/>
          </p:cNvSpPr>
          <p:nvPr>
            <p:ph type="body" idx="1"/>
          </p:nvPr>
        </p:nvSpPr>
        <p:spPr>
          <a:xfrm>
            <a:off x="729325" y="2078875"/>
            <a:ext cx="37743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80" name="Google Shape;80;p8"/>
          <p:cNvSpPr txBox="1">
            <a:spLocks noGrp="1"/>
          </p:cNvSpPr>
          <p:nvPr>
            <p:ph type="body" idx="2"/>
          </p:nvPr>
        </p:nvSpPr>
        <p:spPr>
          <a:xfrm>
            <a:off x="4643604" y="2078875"/>
            <a:ext cx="37743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81" name="Google Shape;81;p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82" name="Google Shape;82;p8">
            <a:hlinkClick r:id="rId2" action="ppaction://hlinksldjump"/>
          </p:cNvPr>
          <p:cNvSpPr/>
          <p:nvPr/>
        </p:nvSpPr>
        <p:spPr>
          <a:xfrm>
            <a:off x="8280450" y="0"/>
            <a:ext cx="863400" cy="45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3" name="Google Shape;83;p8">
            <a:hlinkClick r:id="rId2" action="ppaction://hlinksldjump"/>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84" name="Google Shape;84;p8">
            <a:hlinkClick r:id="rId2" action="ppaction://hlinksldjump"/>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85" name="Google Shape;85;p8">
            <a:hlinkClick r:id="rId2" action="ppaction://hlinksldjump"/>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97"/>
        <p:cNvGrpSpPr/>
        <p:nvPr/>
      </p:nvGrpSpPr>
      <p:grpSpPr>
        <a:xfrm>
          <a:off x="0" y="0"/>
          <a:ext cx="0" cy="0"/>
          <a:chOff x="0" y="0"/>
          <a:chExt cx="0" cy="0"/>
        </a:xfrm>
      </p:grpSpPr>
      <p:sp>
        <p:nvSpPr>
          <p:cNvPr id="98" name="Google Shape;98;p10"/>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 name="Google Shape;99;p10"/>
          <p:cNvGrpSpPr/>
          <p:nvPr/>
        </p:nvGrpSpPr>
        <p:grpSpPr>
          <a:xfrm>
            <a:off x="830392" y="1191256"/>
            <a:ext cx="745763" cy="45826"/>
            <a:chOff x="4580561" y="2589004"/>
            <a:chExt cx="1064464" cy="25200"/>
          </a:xfrm>
        </p:grpSpPr>
        <p:sp>
          <p:nvSpPr>
            <p:cNvPr id="100" name="Google Shape;100;p10"/>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0"/>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2" name="Google Shape;102;p10"/>
          <p:cNvSpPr txBox="1">
            <a:spLocks noGrp="1"/>
          </p:cNvSpPr>
          <p:nvPr>
            <p:ph type="title"/>
          </p:nvPr>
        </p:nvSpPr>
        <p:spPr>
          <a:xfrm>
            <a:off x="730000" y="1318650"/>
            <a:ext cx="3300900" cy="13815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103" name="Google Shape;103;p10"/>
          <p:cNvSpPr txBox="1">
            <a:spLocks noGrp="1"/>
          </p:cNvSpPr>
          <p:nvPr>
            <p:ph type="body" idx="1"/>
          </p:nvPr>
        </p:nvSpPr>
        <p:spPr>
          <a:xfrm>
            <a:off x="721225" y="2781725"/>
            <a:ext cx="3300900" cy="1597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04" name="Google Shape;104;p10"/>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05" name="Google Shape;105;p10">
            <a:hlinkClick r:id="rId2" action="ppaction://hlinksldjump"/>
          </p:cNvPr>
          <p:cNvSpPr/>
          <p:nvPr/>
        </p:nvSpPr>
        <p:spPr>
          <a:xfrm>
            <a:off x="8280450" y="0"/>
            <a:ext cx="863400" cy="45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6" name="Google Shape;106;p10">
            <a:hlinkClick r:id="rId2" action="ppaction://hlinksldjump"/>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07" name="Google Shape;107;p10">
            <a:hlinkClick r:id="rId2" action="ppaction://hlinksldjump"/>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08" name="Google Shape;108;p10">
            <a:hlinkClick r:id="rId2" action="ppaction://hlinksldjump"/>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109"/>
        <p:cNvGrpSpPr/>
        <p:nvPr/>
      </p:nvGrpSpPr>
      <p:grpSpPr>
        <a:xfrm>
          <a:off x="0" y="0"/>
          <a:ext cx="0" cy="0"/>
          <a:chOff x="0" y="0"/>
          <a:chExt cx="0" cy="0"/>
        </a:xfrm>
      </p:grpSpPr>
      <p:grpSp>
        <p:nvGrpSpPr>
          <p:cNvPr id="110" name="Google Shape;110;p11"/>
          <p:cNvGrpSpPr/>
          <p:nvPr/>
        </p:nvGrpSpPr>
        <p:grpSpPr>
          <a:xfrm>
            <a:off x="830392" y="4169130"/>
            <a:ext cx="745763" cy="45826"/>
            <a:chOff x="4580561" y="2589004"/>
            <a:chExt cx="1064464" cy="25200"/>
          </a:xfrm>
        </p:grpSpPr>
        <p:sp>
          <p:nvSpPr>
            <p:cNvPr id="111" name="Google Shape;111;p11"/>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1"/>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3" name="Google Shape;113;p11"/>
          <p:cNvSpPr txBox="1">
            <a:spLocks noGrp="1"/>
          </p:cNvSpPr>
          <p:nvPr>
            <p:ph type="title"/>
          </p:nvPr>
        </p:nvSpPr>
        <p:spPr>
          <a:xfrm>
            <a:off x="729450" y="864300"/>
            <a:ext cx="7021200" cy="29850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114" name="Google Shape;114;p1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
        <p:nvSpPr>
          <p:cNvPr id="115" name="Google Shape;115;p11">
            <a:hlinkClick r:id="rId2" action="ppaction://hlinksldjump"/>
          </p:cNvPr>
          <p:cNvSpPr/>
          <p:nvPr/>
        </p:nvSpPr>
        <p:spPr>
          <a:xfrm>
            <a:off x="8280450" y="0"/>
            <a:ext cx="863400" cy="454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6" name="Google Shape;116;p11">
            <a:hlinkClick r:id="rId2" action="ppaction://hlinksldjump"/>
          </p:cNvPr>
          <p:cNvCxnSpPr/>
          <p:nvPr/>
        </p:nvCxnSpPr>
        <p:spPr>
          <a:xfrm>
            <a:off x="8598817" y="216350"/>
            <a:ext cx="216300" cy="0"/>
          </a:xfrm>
          <a:prstGeom prst="straightConnector1">
            <a:avLst/>
          </a:prstGeom>
          <a:noFill/>
          <a:ln w="9525" cap="flat" cmpd="sng">
            <a:solidFill>
              <a:schemeClr val="lt2"/>
            </a:solidFill>
            <a:prstDash val="solid"/>
            <a:round/>
            <a:headEnd type="none" w="med" len="med"/>
            <a:tailEnd type="none" w="med" len="med"/>
          </a:ln>
        </p:spPr>
      </p:cxnSp>
      <p:cxnSp>
        <p:nvCxnSpPr>
          <p:cNvPr id="117" name="Google Shape;117;p11">
            <a:hlinkClick r:id="rId2" action="ppaction://hlinksldjump"/>
          </p:cNvPr>
          <p:cNvCxnSpPr/>
          <p:nvPr/>
        </p:nvCxnSpPr>
        <p:spPr>
          <a:xfrm>
            <a:off x="8598817" y="250138"/>
            <a:ext cx="216300" cy="0"/>
          </a:xfrm>
          <a:prstGeom prst="straightConnector1">
            <a:avLst/>
          </a:prstGeom>
          <a:noFill/>
          <a:ln w="9525" cap="flat" cmpd="sng">
            <a:solidFill>
              <a:schemeClr val="lt2"/>
            </a:solidFill>
            <a:prstDash val="solid"/>
            <a:round/>
            <a:headEnd type="none" w="med" len="med"/>
            <a:tailEnd type="none" w="med" len="med"/>
          </a:ln>
        </p:spPr>
      </p:cxnSp>
      <p:cxnSp>
        <p:nvCxnSpPr>
          <p:cNvPr id="118" name="Google Shape;118;p11">
            <a:hlinkClick r:id="rId2" action="ppaction://hlinksldjump"/>
          </p:cNvPr>
          <p:cNvCxnSpPr/>
          <p:nvPr/>
        </p:nvCxnSpPr>
        <p:spPr>
          <a:xfrm>
            <a:off x="8598817" y="283925"/>
            <a:ext cx="216300" cy="0"/>
          </a:xfrm>
          <a:prstGeom prst="straightConnector1">
            <a:avLst/>
          </a:prstGeom>
          <a:noFill/>
          <a:ln w="9525" cap="flat" cmpd="sng">
            <a:solidFill>
              <a:schemeClr val="lt2"/>
            </a:solidFill>
            <a:prstDash val="solid"/>
            <a:round/>
            <a:headEnd type="none" w="med" len="med"/>
            <a:tailEnd type="none" w="med" len="med"/>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19"/>
        <p:cNvGrpSpPr/>
        <p:nvPr/>
      </p:nvGrpSpPr>
      <p:grpSpPr>
        <a:xfrm>
          <a:off x="0" y="0"/>
          <a:ext cx="0" cy="0"/>
          <a:chOff x="0" y="0"/>
          <a:chExt cx="0" cy="0"/>
        </a:xfrm>
      </p:grpSpPr>
      <p:sp>
        <p:nvSpPr>
          <p:cNvPr id="120" name="Google Shape;120;p12"/>
          <p:cNvSpPr/>
          <p:nvPr/>
        </p:nvSpPr>
        <p:spPr>
          <a:xfrm>
            <a:off x="0" y="0"/>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1" name="Google Shape;121;p12"/>
          <p:cNvGrpSpPr/>
          <p:nvPr/>
        </p:nvGrpSpPr>
        <p:grpSpPr>
          <a:xfrm>
            <a:off x="830392" y="1191256"/>
            <a:ext cx="745763" cy="45826"/>
            <a:chOff x="4580561" y="2589004"/>
            <a:chExt cx="1064464" cy="25200"/>
          </a:xfrm>
        </p:grpSpPr>
        <p:sp>
          <p:nvSpPr>
            <p:cNvPr id="122" name="Google Shape;122;p1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 name="Google Shape;124;p12"/>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125" name="Google Shape;125;p12"/>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26" name="Google Shape;126;p12"/>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27" name="Google Shape;127;p1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28" name="Google Shape;128;p12">
            <a:hlinkClick r:id="rId2" action="ppaction://hlinksldjump"/>
          </p:cNvPr>
          <p:cNvSpPr/>
          <p:nvPr/>
        </p:nvSpPr>
        <p:spPr>
          <a:xfrm>
            <a:off x="8280450" y="0"/>
            <a:ext cx="863400" cy="454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9" name="Google Shape;129;p12">
            <a:hlinkClick r:id="rId2" action="ppaction://hlinksldjump"/>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30" name="Google Shape;130;p12">
            <a:hlinkClick r:id="rId2" action="ppaction://hlinksldjump"/>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31" name="Google Shape;131;p12">
            <a:hlinkClick r:id="rId2" action="ppaction://hlinksldjump"/>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32"/>
        <p:cNvGrpSpPr/>
        <p:nvPr/>
      </p:nvGrpSpPr>
      <p:grpSpPr>
        <a:xfrm>
          <a:off x="0" y="0"/>
          <a:ext cx="0" cy="0"/>
          <a:chOff x="0" y="0"/>
          <a:chExt cx="0" cy="0"/>
        </a:xfrm>
      </p:grpSpPr>
      <p:sp>
        <p:nvSpPr>
          <p:cNvPr id="133" name="Google Shape;133;p13"/>
          <p:cNvSpPr txBox="1">
            <a:spLocks noGrp="1"/>
          </p:cNvSpPr>
          <p:nvPr>
            <p:ph type="body" idx="1"/>
          </p:nvPr>
        </p:nvSpPr>
        <p:spPr>
          <a:xfrm>
            <a:off x="724950" y="4372551"/>
            <a:ext cx="7697400" cy="4605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300"/>
              <a:buNone/>
              <a:defRPr/>
            </a:lvl1pPr>
          </a:lstStyle>
          <a:p>
            <a:endParaRPr/>
          </a:p>
        </p:txBody>
      </p:sp>
      <p:sp>
        <p:nvSpPr>
          <p:cNvPr id="134" name="Google Shape;134;p1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35" name="Google Shape;135;p13">
            <a:hlinkClick r:id="rId2" action="ppaction://hlinksldjump"/>
          </p:cNvPr>
          <p:cNvSpPr/>
          <p:nvPr/>
        </p:nvSpPr>
        <p:spPr>
          <a:xfrm>
            <a:off x="8280450" y="0"/>
            <a:ext cx="863400" cy="4542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6" name="Google Shape;136;p13">
            <a:hlinkClick r:id="rId2" action="ppaction://hlinksldjump"/>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37" name="Google Shape;137;p13">
            <a:hlinkClick r:id="rId2" action="ppaction://hlinksldjump"/>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38" name="Google Shape;138;p13">
            <a:hlinkClick r:id="rId2" action="ppaction://hlinksldjump"/>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treamlin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SzPts val="2800"/>
              <a:buFont typeface="Raleway"/>
              <a:buNone/>
              <a:defRPr sz="2800" b="1">
                <a:latin typeface="Raleway"/>
                <a:ea typeface="Raleway"/>
                <a:cs typeface="Raleway"/>
                <a:sym typeface="Raleway"/>
              </a:defRPr>
            </a:lvl1pPr>
            <a:lvl2pPr lvl="1">
              <a:spcBef>
                <a:spcPts val="0"/>
              </a:spcBef>
              <a:spcAft>
                <a:spcPts val="0"/>
              </a:spcAft>
              <a:buSzPts val="2800"/>
              <a:buFont typeface="Raleway"/>
              <a:buNone/>
              <a:defRPr sz="2800" b="1">
                <a:latin typeface="Raleway"/>
                <a:ea typeface="Raleway"/>
                <a:cs typeface="Raleway"/>
                <a:sym typeface="Raleway"/>
              </a:defRPr>
            </a:lvl2pPr>
            <a:lvl3pPr lvl="2">
              <a:spcBef>
                <a:spcPts val="0"/>
              </a:spcBef>
              <a:spcAft>
                <a:spcPts val="0"/>
              </a:spcAft>
              <a:buSzPts val="2800"/>
              <a:buFont typeface="Raleway"/>
              <a:buNone/>
              <a:defRPr sz="2800" b="1">
                <a:latin typeface="Raleway"/>
                <a:ea typeface="Raleway"/>
                <a:cs typeface="Raleway"/>
                <a:sym typeface="Raleway"/>
              </a:defRPr>
            </a:lvl3pPr>
            <a:lvl4pPr lvl="3">
              <a:spcBef>
                <a:spcPts val="0"/>
              </a:spcBef>
              <a:spcAft>
                <a:spcPts val="0"/>
              </a:spcAft>
              <a:buSzPts val="2800"/>
              <a:buFont typeface="Raleway"/>
              <a:buNone/>
              <a:defRPr sz="2800" b="1">
                <a:latin typeface="Raleway"/>
                <a:ea typeface="Raleway"/>
                <a:cs typeface="Raleway"/>
                <a:sym typeface="Raleway"/>
              </a:defRPr>
            </a:lvl4pPr>
            <a:lvl5pPr lvl="4">
              <a:spcBef>
                <a:spcPts val="0"/>
              </a:spcBef>
              <a:spcAft>
                <a:spcPts val="0"/>
              </a:spcAft>
              <a:buSzPts val="2800"/>
              <a:buFont typeface="Raleway"/>
              <a:buNone/>
              <a:defRPr sz="2800" b="1">
                <a:latin typeface="Raleway"/>
                <a:ea typeface="Raleway"/>
                <a:cs typeface="Raleway"/>
                <a:sym typeface="Raleway"/>
              </a:defRPr>
            </a:lvl5pPr>
            <a:lvl6pPr lvl="5">
              <a:spcBef>
                <a:spcPts val="0"/>
              </a:spcBef>
              <a:spcAft>
                <a:spcPts val="0"/>
              </a:spcAft>
              <a:buSzPts val="2800"/>
              <a:buFont typeface="Raleway"/>
              <a:buNone/>
              <a:defRPr sz="2800" b="1">
                <a:latin typeface="Raleway"/>
                <a:ea typeface="Raleway"/>
                <a:cs typeface="Raleway"/>
                <a:sym typeface="Raleway"/>
              </a:defRPr>
            </a:lvl6pPr>
            <a:lvl7pPr lvl="6">
              <a:spcBef>
                <a:spcPts val="0"/>
              </a:spcBef>
              <a:spcAft>
                <a:spcPts val="0"/>
              </a:spcAft>
              <a:buSzPts val="2800"/>
              <a:buFont typeface="Raleway"/>
              <a:buNone/>
              <a:defRPr sz="2800" b="1">
                <a:latin typeface="Raleway"/>
                <a:ea typeface="Raleway"/>
                <a:cs typeface="Raleway"/>
                <a:sym typeface="Raleway"/>
              </a:defRPr>
            </a:lvl7pPr>
            <a:lvl8pPr lvl="7">
              <a:spcBef>
                <a:spcPts val="0"/>
              </a:spcBef>
              <a:spcAft>
                <a:spcPts val="0"/>
              </a:spcAft>
              <a:buSzPts val="2800"/>
              <a:buFont typeface="Raleway"/>
              <a:buNone/>
              <a:defRPr sz="2800" b="1">
                <a:latin typeface="Raleway"/>
                <a:ea typeface="Raleway"/>
                <a:cs typeface="Raleway"/>
                <a:sym typeface="Raleway"/>
              </a:defRPr>
            </a:lvl8pPr>
            <a:lvl9pPr lvl="8">
              <a:spcBef>
                <a:spcPts val="0"/>
              </a:spcBef>
              <a:spcAft>
                <a:spcPts val="0"/>
              </a:spcAft>
              <a:buSzPts val="2800"/>
              <a:buFont typeface="Raleway"/>
              <a:buNone/>
              <a:defRPr sz="2800" b="1">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115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marL="914400" lvl="1"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marL="1371600" lvl="2"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marL="1828800" lvl="3"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marL="2286000" lvl="4"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marL="2743200" lvl="5"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marL="3200400" lvl="6"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marL="3657600" lvl="7"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marL="4114800" lvl="8" indent="-29845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4" r:id="rId5"/>
    <p:sldLayoutId id="2147483656" r:id="rId6"/>
    <p:sldLayoutId id="2147483657" r:id="rId7"/>
    <p:sldLayoutId id="2147483658" r:id="rId8"/>
    <p:sldLayoutId id="2147483659" r:id="rId9"/>
    <p:sldLayoutId id="2147483660" r:id="rId10"/>
    <p:sldLayoutId id="214748366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8" Type="http://schemas.openxmlformats.org/officeDocument/2006/relationships/hyperlink" Target="https://corporatefinanceinstitute.com/resources/valuation/dividend-growth-rate/" TargetMode="External"/><Relationship Id="rId3" Type="http://schemas.openxmlformats.org/officeDocument/2006/relationships/hyperlink" Target="https://www.cognizant.com/us/en/about-cognizant" TargetMode="External"/><Relationship Id="rId7" Type="http://schemas.openxmlformats.org/officeDocument/2006/relationships/hyperlink" Target="https://www.nasdaq.com/market-activity/stocks/ctsh/dividend-history" TargetMode="External"/><Relationship Id="rId12" Type="http://schemas.openxmlformats.org/officeDocument/2006/relationships/hyperlink" Target="https://libguides.tees.ac.uk/referencing" TargetMode="External"/><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hyperlink" Target="https://comparable-companies.com/search?domain=https://www.cognizant.com" TargetMode="External"/><Relationship Id="rId11" Type="http://schemas.openxmlformats.org/officeDocument/2006/relationships/image" Target="../media/image16.jpg"/><Relationship Id="rId5" Type="http://schemas.openxmlformats.org/officeDocument/2006/relationships/hyperlink" Target="https://seekingalpha.com/article/3784566-cognizant-dominant-player-in-booming-software-service-industry" TargetMode="External"/><Relationship Id="rId10" Type="http://schemas.openxmlformats.org/officeDocument/2006/relationships/hyperlink" Target="http://www.worldgovernmentbonds.com/bond-historical-data/united-states/10-years/" TargetMode="External"/><Relationship Id="rId4" Type="http://schemas.openxmlformats.org/officeDocument/2006/relationships/hyperlink" Target="https://www.cognizant.com/en_us/about/documents/q4-2022-corporate-overview.pdf" TargetMode="External"/><Relationship Id="rId9" Type="http://schemas.openxmlformats.org/officeDocument/2006/relationships/hyperlink" Target="https://stockanalysis.com/stocks/ctsh/forecast/" TargetMode="Externa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4.xml"/><Relationship Id="rId5" Type="http://schemas.openxmlformats.org/officeDocument/2006/relationships/hyperlink" Target="https://en.wikipedia.org/wiki/Cognizant" TargetMode="External"/><Relationship Id="rId4" Type="http://schemas.openxmlformats.org/officeDocument/2006/relationships/image" Target="../media/image2.jp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emf"/></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8.png"/><Relationship Id="rId5" Type="http://schemas.openxmlformats.org/officeDocument/2006/relationships/image" Target="../media/image7.emf"/><Relationship Id="rId4" Type="http://schemas.openxmlformats.org/officeDocument/2006/relationships/package" Target="../embeddings/Microsoft_Excel_Macro-Enabled_Worksheet.xlsm"/></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6.xml"/><Relationship Id="rId5" Type="http://schemas.openxmlformats.org/officeDocument/2006/relationships/image" Target="../media/image1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18"/>
          <p:cNvSpPr txBox="1">
            <a:spLocks noGrp="1"/>
          </p:cNvSpPr>
          <p:nvPr>
            <p:ph type="ctrTitle"/>
          </p:nvPr>
        </p:nvSpPr>
        <p:spPr>
          <a:xfrm>
            <a:off x="729450" y="1322450"/>
            <a:ext cx="6875560" cy="166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4800" dirty="0">
                <a:solidFill>
                  <a:srgbClr val="000000"/>
                </a:solidFill>
                <a:latin typeface="Calibri" panose="020F0502020204030204" pitchFamily="34" charset="0"/>
                <a:ea typeface="Calibri" panose="020F0502020204030204" pitchFamily="34" charset="0"/>
                <a:cs typeface="Calibri" panose="020F0502020204030204" pitchFamily="34" charset="0"/>
              </a:rPr>
              <a:t>Financial - Analysis: CTSH</a:t>
            </a:r>
            <a:endParaRPr dirty="0">
              <a:latin typeface="Calibri" panose="020F0502020204030204" pitchFamily="34" charset="0"/>
              <a:ea typeface="Calibri" panose="020F0502020204030204" pitchFamily="34" charset="0"/>
              <a:cs typeface="Calibri" panose="020F0502020204030204" pitchFamily="34" charset="0"/>
            </a:endParaRPr>
          </a:p>
        </p:txBody>
      </p:sp>
      <p:sp>
        <p:nvSpPr>
          <p:cNvPr id="177" name="Google Shape;177;p18"/>
          <p:cNvSpPr txBox="1">
            <a:spLocks noGrp="1"/>
          </p:cNvSpPr>
          <p:nvPr>
            <p:ph type="subTitle" idx="1"/>
          </p:nvPr>
        </p:nvSpPr>
        <p:spPr>
          <a:xfrm>
            <a:off x="4042391" y="2154800"/>
            <a:ext cx="4890900" cy="54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u="sng" dirty="0">
                <a:latin typeface="Calibri" panose="020F0502020204030204" pitchFamily="34" charset="0"/>
                <a:ea typeface="Calibri" panose="020F0502020204030204" pitchFamily="34" charset="0"/>
                <a:cs typeface="Calibri" panose="020F0502020204030204" pitchFamily="34" charset="0"/>
              </a:rPr>
              <a:t>Team 3</a:t>
            </a:r>
            <a:r>
              <a:rPr lang="en-GB" b="1" dirty="0">
                <a:latin typeface="Calibri" panose="020F0502020204030204" pitchFamily="34" charset="0"/>
                <a:ea typeface="Calibri" panose="020F0502020204030204" pitchFamily="34" charset="0"/>
                <a:cs typeface="Calibri" panose="020F0502020204030204" pitchFamily="34" charset="0"/>
              </a:rPr>
              <a:t> </a:t>
            </a:r>
          </a:p>
          <a:p>
            <a:pPr marL="285750" lvl="0" indent="-285750" algn="l" rtl="0">
              <a:spcBef>
                <a:spcPts val="0"/>
              </a:spcBef>
              <a:spcAft>
                <a:spcPts val="0"/>
              </a:spcAft>
              <a:buFont typeface="Wingdings" panose="05000000000000000000" pitchFamily="2" charset="2"/>
              <a:buChar char="Ø"/>
            </a:pPr>
            <a:r>
              <a:rPr lang="en-GB" sz="1400" dirty="0">
                <a:latin typeface="Calibri" panose="020F0502020204030204" pitchFamily="34" charset="0"/>
                <a:ea typeface="Calibri" panose="020F0502020204030204" pitchFamily="34" charset="0"/>
                <a:cs typeface="Calibri" panose="020F0502020204030204" pitchFamily="34" charset="0"/>
              </a:rPr>
              <a:t>Amit Sharma, 0794488</a:t>
            </a:r>
          </a:p>
          <a:p>
            <a:pPr marL="285750" lvl="0" indent="-285750" algn="l" rtl="0">
              <a:spcBef>
                <a:spcPts val="0"/>
              </a:spcBef>
              <a:spcAft>
                <a:spcPts val="0"/>
              </a:spcAft>
              <a:buFont typeface="Wingdings" panose="05000000000000000000" pitchFamily="2" charset="2"/>
              <a:buChar char="Ø"/>
            </a:pPr>
            <a:r>
              <a:rPr lang="en-GB" sz="1400" dirty="0">
                <a:latin typeface="Calibri" panose="020F0502020204030204" pitchFamily="34" charset="0"/>
                <a:ea typeface="Calibri" panose="020F0502020204030204" pitchFamily="34" charset="0"/>
                <a:cs typeface="Calibri" panose="020F0502020204030204" pitchFamily="34" charset="0"/>
              </a:rPr>
              <a:t>Suhail Ahmed, 0789949</a:t>
            </a:r>
          </a:p>
          <a:p>
            <a:pPr marL="285750" lvl="0" indent="-285750" algn="l" rtl="0">
              <a:spcBef>
                <a:spcPts val="0"/>
              </a:spcBef>
              <a:spcAft>
                <a:spcPts val="0"/>
              </a:spcAft>
              <a:buFont typeface="Wingdings" panose="05000000000000000000" pitchFamily="2" charset="2"/>
              <a:buChar char="Ø"/>
            </a:pPr>
            <a:r>
              <a:rPr lang="en-GB" sz="1400" dirty="0">
                <a:latin typeface="Calibri" panose="020F0502020204030204" pitchFamily="34" charset="0"/>
                <a:ea typeface="Calibri" panose="020F0502020204030204" pitchFamily="34" charset="0"/>
                <a:cs typeface="Calibri" panose="020F0502020204030204" pitchFamily="34" charset="0"/>
              </a:rPr>
              <a:t>Rajvi Mehta, 0788372  </a:t>
            </a:r>
          </a:p>
          <a:p>
            <a:pPr marL="285750" lvl="0" indent="-285750" algn="l" rtl="0">
              <a:spcBef>
                <a:spcPts val="0"/>
              </a:spcBef>
              <a:spcAft>
                <a:spcPts val="0"/>
              </a:spcAft>
              <a:buFont typeface="Wingdings" panose="05000000000000000000" pitchFamily="2" charset="2"/>
              <a:buChar char="Ø"/>
            </a:pPr>
            <a:r>
              <a:rPr lang="en-GB" sz="1400" dirty="0">
                <a:latin typeface="Calibri" panose="020F0502020204030204" pitchFamily="34" charset="0"/>
                <a:ea typeface="Calibri" panose="020F0502020204030204" pitchFamily="34" charset="0"/>
                <a:cs typeface="Calibri" panose="020F0502020204030204" pitchFamily="34" charset="0"/>
              </a:rPr>
              <a:t>Harshil Patel, 0791261</a:t>
            </a:r>
          </a:p>
          <a:p>
            <a:pPr marL="285750" lvl="0" indent="-285750" algn="l" rtl="0">
              <a:spcBef>
                <a:spcPts val="0"/>
              </a:spcBef>
              <a:spcAft>
                <a:spcPts val="0"/>
              </a:spcAft>
              <a:buFont typeface="Wingdings" panose="05000000000000000000" pitchFamily="2" charset="2"/>
              <a:buChar char="Ø"/>
            </a:pPr>
            <a:r>
              <a:rPr lang="en-GB" sz="1400" dirty="0" err="1">
                <a:latin typeface="Calibri" panose="020F0502020204030204" pitchFamily="34" charset="0"/>
                <a:ea typeface="Calibri" panose="020F0502020204030204" pitchFamily="34" charset="0"/>
                <a:cs typeface="Calibri" panose="020F0502020204030204" pitchFamily="34" charset="0"/>
              </a:rPr>
              <a:t>Jayraj</a:t>
            </a:r>
            <a:r>
              <a:rPr lang="en-GB" sz="1400" dirty="0">
                <a:latin typeface="Calibri" panose="020F0502020204030204" pitchFamily="34" charset="0"/>
                <a:ea typeface="Calibri" panose="020F0502020204030204" pitchFamily="34" charset="0"/>
                <a:cs typeface="Calibri" panose="020F0502020204030204" pitchFamily="34" charset="0"/>
              </a:rPr>
              <a:t> Radadiya, 0789984 </a:t>
            </a:r>
            <a:endParaRPr sz="1400" dirty="0">
              <a:latin typeface="Calibri" panose="020F0502020204030204" pitchFamily="34" charset="0"/>
              <a:ea typeface="Calibri" panose="020F0502020204030204" pitchFamily="34" charset="0"/>
              <a:cs typeface="Calibri" panose="020F0502020204030204"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26"/>
          <p:cNvSpPr txBox="1">
            <a:spLocks noGrp="1"/>
          </p:cNvSpPr>
          <p:nvPr>
            <p:ph type="title"/>
          </p:nvPr>
        </p:nvSpPr>
        <p:spPr>
          <a:xfrm>
            <a:off x="735291" y="589418"/>
            <a:ext cx="2799900" cy="573613"/>
          </a:xfrm>
          <a:prstGeom prst="rect">
            <a:avLst/>
          </a:prstGeom>
          <a:noFill/>
          <a:ln>
            <a:noFill/>
          </a:ln>
        </p:spPr>
        <p:txBody>
          <a:bodyPr spcFirstLastPara="1" wrap="square" lIns="91425" tIns="91425" rIns="91425" bIns="91425" anchor="t" anchorCtr="0">
            <a:noAutofit/>
          </a:bodyPr>
          <a:lstStyle/>
          <a:p>
            <a:r>
              <a:rPr lang="en-US" sz="2300" dirty="0">
                <a:latin typeface="Calibri" panose="020F0502020204030204" pitchFamily="34" charset="0"/>
                <a:ea typeface="Calibri" panose="020F0502020204030204" pitchFamily="34" charset="0"/>
                <a:cs typeface="Calibri" panose="020F0502020204030204" pitchFamily="34" charset="0"/>
              </a:rPr>
              <a:t>Recommendation</a:t>
            </a:r>
            <a:endParaRPr sz="2300" dirty="0">
              <a:latin typeface="Calibri" panose="020F0502020204030204" pitchFamily="34" charset="0"/>
              <a:ea typeface="Calibri" panose="020F0502020204030204" pitchFamily="34" charset="0"/>
              <a:cs typeface="Calibri" panose="020F0502020204030204" pitchFamily="34" charset="0"/>
            </a:endParaRPr>
          </a:p>
        </p:txBody>
      </p:sp>
      <p:sp>
        <p:nvSpPr>
          <p:cNvPr id="248" name="Google Shape;248;p26"/>
          <p:cNvSpPr txBox="1">
            <a:spLocks noGrp="1"/>
          </p:cNvSpPr>
          <p:nvPr>
            <p:ph type="body" idx="1"/>
          </p:nvPr>
        </p:nvSpPr>
        <p:spPr>
          <a:xfrm>
            <a:off x="2863121" y="3229245"/>
            <a:ext cx="5724429" cy="1034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sz="1200" b="1" kern="100" dirty="0">
                <a:solidFill>
                  <a:srgbClr val="000000"/>
                </a:solidFill>
                <a:latin typeface="Calibri" panose="020F0502020204030204" pitchFamily="34" charset="0"/>
                <a:ea typeface="Calibri" panose="020F0502020204030204" pitchFamily="34" charset="0"/>
                <a:cs typeface="Times New Roman" panose="02020603050405020304" pitchFamily="18" charset="0"/>
                <a:sym typeface="Arial"/>
              </a:rPr>
              <a:t> Market Recommendation online for CTSH:</a:t>
            </a:r>
          </a:p>
          <a:p>
            <a:pPr marL="0" lvl="0" indent="0" algn="l" rtl="0">
              <a:spcBef>
                <a:spcPts val="0"/>
              </a:spcBef>
              <a:spcAft>
                <a:spcPts val="1600"/>
              </a:spcAft>
              <a:buNone/>
            </a:pPr>
            <a:r>
              <a:rPr lang="en-GB" sz="1200" kern="100" dirty="0">
                <a:solidFill>
                  <a:srgbClr val="000000"/>
                </a:solidFill>
                <a:latin typeface="Calibri" panose="020F0502020204030204" pitchFamily="34" charset="0"/>
                <a:ea typeface="Calibri" panose="020F0502020204030204" pitchFamily="34" charset="0"/>
                <a:cs typeface="Times New Roman" panose="02020603050405020304" pitchFamily="18" charset="0"/>
                <a:sym typeface="Arial"/>
              </a:rPr>
              <a:t>The average analyst rating for CTSH stock from 34 stock analysts is "Hold". This means that analysts believe this stock is likely to perform similarly to the overall market. According to 34 stock analysts, the average 12-month stock price forecast for CTSH stock is $66.7, which predicts an increase of 10.39%. The lowest target is $49.49 and the highest is $95.55. On average, analysts' rate CTSH stock as a hold. </a:t>
            </a:r>
            <a:r>
              <a:rPr lang="en-US" sz="1200" dirty="0">
                <a:latin typeface="Calibri" panose="020F0502020204030204" pitchFamily="34" charset="0"/>
                <a:ea typeface="Calibri" panose="020F0502020204030204" pitchFamily="34" charset="0"/>
                <a:cs typeface="Calibri" panose="020F0502020204030204" pitchFamily="34" charset="0"/>
              </a:rPr>
              <a:t>(Source: Statista)</a:t>
            </a:r>
            <a:endParaRPr sz="1200" kern="100" dirty="0">
              <a:solidFill>
                <a:srgbClr val="000000"/>
              </a:solidFill>
              <a:latin typeface="Calibri" panose="020F0502020204030204" pitchFamily="34" charset="0"/>
              <a:ea typeface="Calibri" panose="020F0502020204030204" pitchFamily="34" charset="0"/>
              <a:cs typeface="Times New Roman" panose="02020603050405020304" pitchFamily="18" charset="0"/>
              <a:sym typeface="Arial"/>
            </a:endParaRPr>
          </a:p>
        </p:txBody>
      </p:sp>
      <p:sp>
        <p:nvSpPr>
          <p:cNvPr id="2" name="TextBox 1">
            <a:extLst>
              <a:ext uri="{FF2B5EF4-FFF2-40B4-BE49-F238E27FC236}">
                <a16:creationId xmlns:a16="http://schemas.microsoft.com/office/drawing/2014/main" id="{F5F2899F-D59F-C6B7-BCE7-A0BCB20F713B}"/>
              </a:ext>
            </a:extLst>
          </p:cNvPr>
          <p:cNvSpPr txBox="1"/>
          <p:nvPr/>
        </p:nvSpPr>
        <p:spPr>
          <a:xfrm>
            <a:off x="735291" y="1346803"/>
            <a:ext cx="7340184" cy="1698670"/>
          </a:xfrm>
          <a:prstGeom prst="rect">
            <a:avLst/>
          </a:prstGeom>
          <a:noFill/>
        </p:spPr>
        <p:txBody>
          <a:bodyPr wrap="square" rtlCol="0">
            <a:spAutoFit/>
          </a:bodyPr>
          <a:lstStyle/>
          <a:p>
            <a:pPr algn="just">
              <a:lnSpc>
                <a:spcPct val="107000"/>
              </a:lnSpc>
              <a:spcAft>
                <a:spcPts val="800"/>
              </a:spcAft>
            </a:pPr>
            <a:r>
              <a:rPr lang="en-GB" sz="1200" kern="100" dirty="0">
                <a:latin typeface="Calibri" panose="020F0502020204030204" pitchFamily="34" charset="0"/>
                <a:ea typeface="Calibri" panose="020F0502020204030204" pitchFamily="34" charset="0"/>
                <a:cs typeface="Times New Roman" panose="02020603050405020304" pitchFamily="18" charset="0"/>
              </a:rPr>
              <a:t>Our analysis recommends a "</a:t>
            </a:r>
            <a:r>
              <a:rPr lang="en-GB" sz="1200" b="1" kern="100" dirty="0">
                <a:latin typeface="Calibri" panose="020F0502020204030204" pitchFamily="34" charset="0"/>
                <a:ea typeface="Calibri" panose="020F0502020204030204" pitchFamily="34" charset="0"/>
                <a:cs typeface="Times New Roman" panose="02020603050405020304" pitchFamily="18" charset="0"/>
              </a:rPr>
              <a:t>HOLD</a:t>
            </a:r>
            <a:r>
              <a:rPr lang="en-GB" sz="1200" kern="100" dirty="0">
                <a:latin typeface="Calibri" panose="020F0502020204030204" pitchFamily="34" charset="0"/>
                <a:ea typeface="Calibri" panose="020F0502020204030204" pitchFamily="34" charset="0"/>
                <a:cs typeface="Times New Roman" panose="02020603050405020304" pitchFamily="18" charset="0"/>
              </a:rPr>
              <a:t>" position for CTSH stock currently, recent Market recession and company restructuring has affected CTSH growth. CTSH has undergone managerial changes of late which has impacted some growth rate. CTSH has given consistent 9% returns over the years and has strong financials and principles so wait until market conditions stabilize is suggested if you plan to buy CTSH stock as company's strong financials and principles provide a solid foundation for future growth</a:t>
            </a:r>
          </a:p>
          <a:p>
            <a:pPr algn="just">
              <a:lnSpc>
                <a:spcPct val="107000"/>
              </a:lnSpc>
              <a:spcAft>
                <a:spcPts val="800"/>
              </a:spcAft>
            </a:pPr>
            <a:r>
              <a:rPr lang="en-GB" sz="1200" kern="100" dirty="0">
                <a:latin typeface="Calibri" panose="020F0502020204030204" pitchFamily="34" charset="0"/>
                <a:ea typeface="Calibri" panose="020F0502020204030204" pitchFamily="34" charset="0"/>
                <a:cs typeface="Times New Roman" panose="02020603050405020304" pitchFamily="18" charset="0"/>
              </a:rPr>
              <a:t>Current market conditions also suggest a "HOLD" position until conditions stabilize</a:t>
            </a:r>
          </a:p>
          <a:p>
            <a:endParaRPr lang="en-US" dirty="0"/>
          </a:p>
        </p:txBody>
      </p:sp>
    </p:spTree>
    <p:extLst>
      <p:ext uri="{BB962C8B-B14F-4D97-AF65-F5344CB8AC3E}">
        <p14:creationId xmlns:p14="http://schemas.microsoft.com/office/powerpoint/2010/main" val="41331512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24"/>
          <p:cNvSpPr txBox="1">
            <a:spLocks noGrp="1"/>
          </p:cNvSpPr>
          <p:nvPr>
            <p:ph type="title"/>
          </p:nvPr>
        </p:nvSpPr>
        <p:spPr>
          <a:xfrm>
            <a:off x="678600" y="584132"/>
            <a:ext cx="3893400" cy="1034400"/>
          </a:xfrm>
          <a:prstGeom prst="rect">
            <a:avLst/>
          </a:prstGeom>
          <a:noFill/>
          <a:ln>
            <a:noFill/>
          </a:ln>
        </p:spPr>
        <p:txBody>
          <a:bodyPr spcFirstLastPara="1" wrap="square" lIns="91425" tIns="91425" rIns="91425" bIns="91425" anchor="t" anchorCtr="0">
            <a:noAutofit/>
          </a:bodyPr>
          <a:lstStyle/>
          <a:p>
            <a:r>
              <a:rPr lang="en-CA" sz="2300" dirty="0">
                <a:latin typeface="Calibri" panose="020F0502020204030204" pitchFamily="34" charset="0"/>
                <a:ea typeface="Calibri" panose="020F0502020204030204" pitchFamily="34" charset="0"/>
                <a:cs typeface="Calibri" panose="020F0502020204030204" pitchFamily="34" charset="0"/>
              </a:rPr>
              <a:t>References</a:t>
            </a:r>
            <a:endParaRPr sz="2300" dirty="0">
              <a:latin typeface="Calibri" panose="020F0502020204030204" pitchFamily="34" charset="0"/>
              <a:ea typeface="Calibri" panose="020F0502020204030204" pitchFamily="34" charset="0"/>
              <a:cs typeface="Calibri" panose="020F0502020204030204" pitchFamily="34" charset="0"/>
            </a:endParaRPr>
          </a:p>
        </p:txBody>
      </p:sp>
      <p:sp>
        <p:nvSpPr>
          <p:cNvPr id="230" name="Google Shape;230;p24"/>
          <p:cNvSpPr txBox="1">
            <a:spLocks noGrp="1"/>
          </p:cNvSpPr>
          <p:nvPr>
            <p:ph type="body" idx="1"/>
          </p:nvPr>
        </p:nvSpPr>
        <p:spPr>
          <a:xfrm>
            <a:off x="506366" y="1558977"/>
            <a:ext cx="6239208" cy="2680135"/>
          </a:xfrm>
          <a:prstGeom prst="rect">
            <a:avLst/>
          </a:prstGeom>
        </p:spPr>
        <p:txBody>
          <a:bodyPr spcFirstLastPara="1" wrap="square" lIns="91425" tIns="91425" rIns="91425" bIns="91425" anchor="t" anchorCtr="0">
            <a:noAutofit/>
          </a:bodyPr>
          <a:lstStyle/>
          <a:p>
            <a:pPr>
              <a:lnSpc>
                <a:spcPct val="107000"/>
              </a:lnSpc>
              <a:spcAft>
                <a:spcPts val="800"/>
              </a:spcAft>
            </a:pPr>
            <a:r>
              <a:rPr lang="en-US" sz="1100" u="sng" dirty="0">
                <a:solidFill>
                  <a:srgbClr val="000000"/>
                </a:solidFill>
                <a:effectLst/>
                <a:latin typeface="Calibri" panose="020F0502020204030204" pitchFamily="34" charset="0"/>
                <a:ea typeface="Calibri" panose="020F0502020204030204" pitchFamily="34" charset="0"/>
                <a:cs typeface="Calibri" panose="020F0502020204030204" pitchFamily="34" charset="0"/>
                <a:hlinkClick r:id="rId3"/>
              </a:rPr>
              <a:t>https://www.cognizant.com/us/en/about-cognizant</a:t>
            </a:r>
            <a:endParaRPr lang="en-US" sz="1100" dirty="0">
              <a:effectLst/>
              <a:latin typeface="Calibri" panose="020F0502020204030204" pitchFamily="34" charset="0"/>
              <a:ea typeface="Calibri" panose="020F0502020204030204" pitchFamily="34" charset="0"/>
              <a:cs typeface="Calibri" panose="020F0502020204030204" pitchFamily="34" charset="0"/>
            </a:endParaRPr>
          </a:p>
          <a:p>
            <a:pPr>
              <a:lnSpc>
                <a:spcPct val="107000"/>
              </a:lnSpc>
              <a:spcAft>
                <a:spcPts val="800"/>
              </a:spcAft>
            </a:pPr>
            <a:r>
              <a:rPr lang="en-US" sz="1100" u="sng" dirty="0">
                <a:solidFill>
                  <a:srgbClr val="0563C1"/>
                </a:solidFill>
                <a:effectLst/>
                <a:latin typeface="Calibri" panose="020F0502020204030204" pitchFamily="34" charset="0"/>
                <a:ea typeface="Calibri" panose="020F0502020204030204" pitchFamily="34" charset="0"/>
                <a:cs typeface="Calibri" panose="020F0502020204030204" pitchFamily="34" charset="0"/>
                <a:hlinkClick r:id="rId4"/>
              </a:rPr>
              <a:t>https://www.cognizant.com/en_us/about/documents/q4-2022-corporate-overview.pdf</a:t>
            </a:r>
            <a:endParaRPr lang="en-US" sz="1100" dirty="0">
              <a:effectLst/>
              <a:latin typeface="Calibri" panose="020F0502020204030204" pitchFamily="34" charset="0"/>
              <a:ea typeface="Calibri" panose="020F0502020204030204" pitchFamily="34" charset="0"/>
              <a:cs typeface="Calibri" panose="020F0502020204030204" pitchFamily="34" charset="0"/>
            </a:endParaRPr>
          </a:p>
          <a:p>
            <a:pPr>
              <a:lnSpc>
                <a:spcPct val="107000"/>
              </a:lnSpc>
              <a:spcAft>
                <a:spcPts val="800"/>
              </a:spcAft>
            </a:pPr>
            <a:r>
              <a:rPr lang="en-US" sz="1100" u="sng" dirty="0">
                <a:solidFill>
                  <a:srgbClr val="0563C1"/>
                </a:solidFill>
                <a:latin typeface="Calibri" panose="020F0502020204030204" pitchFamily="34" charset="0"/>
                <a:ea typeface="Calibri" panose="020F0502020204030204" pitchFamily="34" charset="0"/>
                <a:cs typeface="Calibri" panose="020F0502020204030204" pitchFamily="34" charset="0"/>
              </a:rPr>
              <a:t>https://www.cognizant.com/en_us/about/documents/q4-2022-corporate-factsheet.pdf</a:t>
            </a:r>
            <a:endParaRPr lang="en-US" sz="1100" dirty="0">
              <a:effectLst/>
              <a:latin typeface="Calibri" panose="020F0502020204030204" pitchFamily="34" charset="0"/>
              <a:ea typeface="Calibri" panose="020F0502020204030204" pitchFamily="34" charset="0"/>
              <a:cs typeface="Calibri" panose="020F0502020204030204" pitchFamily="34" charset="0"/>
            </a:endParaRPr>
          </a:p>
          <a:p>
            <a:pPr>
              <a:lnSpc>
                <a:spcPct val="107000"/>
              </a:lnSpc>
              <a:spcAft>
                <a:spcPts val="800"/>
              </a:spcAft>
            </a:pPr>
            <a:r>
              <a:rPr lang="en-US" sz="1100" u="sng" dirty="0">
                <a:solidFill>
                  <a:srgbClr val="0563C1"/>
                </a:solidFill>
                <a:effectLst/>
                <a:latin typeface="Calibri" panose="020F0502020204030204" pitchFamily="34" charset="0"/>
                <a:ea typeface="Calibri" panose="020F0502020204030204" pitchFamily="34" charset="0"/>
                <a:cs typeface="Calibri" panose="020F0502020204030204" pitchFamily="34" charset="0"/>
                <a:hlinkClick r:id="rId5"/>
              </a:rPr>
              <a:t>https://seekingalpha.com/article/3784566-cognizant-dominant-player-in-booming-software-service-industry</a:t>
            </a:r>
            <a:endParaRPr lang="en-US" sz="1100" dirty="0">
              <a:effectLst/>
              <a:latin typeface="Calibri" panose="020F0502020204030204" pitchFamily="34" charset="0"/>
              <a:ea typeface="Calibri" panose="020F0502020204030204" pitchFamily="34" charset="0"/>
              <a:cs typeface="Calibri" panose="020F0502020204030204" pitchFamily="34" charset="0"/>
            </a:endParaRPr>
          </a:p>
          <a:p>
            <a:pPr>
              <a:lnSpc>
                <a:spcPct val="107000"/>
              </a:lnSpc>
              <a:spcAft>
                <a:spcPts val="800"/>
              </a:spcAft>
            </a:pPr>
            <a:r>
              <a:rPr lang="en-US" sz="1100" u="sng" dirty="0">
                <a:solidFill>
                  <a:srgbClr val="0563C1"/>
                </a:solidFill>
                <a:effectLst/>
                <a:latin typeface="Calibri" panose="020F0502020204030204" pitchFamily="34" charset="0"/>
                <a:ea typeface="Calibri" panose="020F0502020204030204" pitchFamily="34" charset="0"/>
                <a:cs typeface="Calibri" panose="020F0502020204030204" pitchFamily="34" charset="0"/>
                <a:hlinkClick r:id="rId6"/>
              </a:rPr>
              <a:t>https://comparable-companies.com/search?domain=https://www.cognizant.com</a:t>
            </a:r>
            <a:endParaRPr lang="en-US" sz="1100" dirty="0">
              <a:effectLst/>
              <a:latin typeface="Calibri" panose="020F0502020204030204" pitchFamily="34" charset="0"/>
              <a:ea typeface="Calibri" panose="020F0502020204030204" pitchFamily="34" charset="0"/>
              <a:cs typeface="Calibri" panose="020F0502020204030204" pitchFamily="34" charset="0"/>
            </a:endParaRPr>
          </a:p>
          <a:p>
            <a:pPr>
              <a:lnSpc>
                <a:spcPct val="107000"/>
              </a:lnSpc>
              <a:spcAft>
                <a:spcPts val="800"/>
              </a:spcAft>
            </a:pPr>
            <a:r>
              <a:rPr lang="en-US" sz="1100" u="sng" dirty="0">
                <a:solidFill>
                  <a:srgbClr val="0563C1"/>
                </a:solidFill>
                <a:effectLst/>
                <a:latin typeface="Calibri" panose="020F0502020204030204" pitchFamily="34" charset="0"/>
                <a:ea typeface="Calibri" panose="020F0502020204030204" pitchFamily="34" charset="0"/>
                <a:cs typeface="Calibri" panose="020F0502020204030204" pitchFamily="34" charset="0"/>
                <a:hlinkClick r:id="rId7"/>
              </a:rPr>
              <a:t>https://www.nasdaq.com/market-activity/stocks/ctsh/dividend-history</a:t>
            </a:r>
            <a:endParaRPr lang="en-US" sz="1100" dirty="0">
              <a:effectLst/>
              <a:latin typeface="Calibri" panose="020F0502020204030204" pitchFamily="34" charset="0"/>
              <a:ea typeface="Calibri" panose="020F0502020204030204" pitchFamily="34" charset="0"/>
              <a:cs typeface="Calibri" panose="020F0502020204030204" pitchFamily="34" charset="0"/>
            </a:endParaRPr>
          </a:p>
          <a:p>
            <a:pPr>
              <a:lnSpc>
                <a:spcPct val="107000"/>
              </a:lnSpc>
              <a:spcAft>
                <a:spcPts val="800"/>
              </a:spcAft>
            </a:pPr>
            <a:r>
              <a:rPr lang="en-US" sz="1100" u="sng" dirty="0">
                <a:solidFill>
                  <a:srgbClr val="0563C1"/>
                </a:solidFill>
                <a:effectLst/>
                <a:latin typeface="Calibri" panose="020F0502020204030204" pitchFamily="34" charset="0"/>
                <a:ea typeface="Calibri" panose="020F0502020204030204" pitchFamily="34" charset="0"/>
                <a:cs typeface="Calibri" panose="020F0502020204030204" pitchFamily="34" charset="0"/>
                <a:hlinkClick r:id="rId8"/>
              </a:rPr>
              <a:t>https://corporatefinanceinstitute.com/resources/valuation/dividend-growth-rate/</a:t>
            </a:r>
            <a:endParaRPr lang="en-US" sz="1100" u="sng" dirty="0">
              <a:solidFill>
                <a:srgbClr val="0563C1"/>
              </a:solidFill>
              <a:effectLst/>
              <a:latin typeface="Calibri" panose="020F0502020204030204" pitchFamily="34" charset="0"/>
              <a:ea typeface="Calibri" panose="020F0502020204030204" pitchFamily="34" charset="0"/>
              <a:cs typeface="Calibri" panose="020F0502020204030204" pitchFamily="34" charset="0"/>
            </a:endParaRPr>
          </a:p>
          <a:p>
            <a:pPr>
              <a:lnSpc>
                <a:spcPct val="107000"/>
              </a:lnSpc>
              <a:spcAft>
                <a:spcPts val="800"/>
              </a:spcAft>
            </a:pPr>
            <a:r>
              <a:rPr lang="en-US" sz="1100" dirty="0">
                <a:effectLst/>
                <a:latin typeface="Calibri" panose="020F0502020204030204" pitchFamily="34" charset="0"/>
                <a:ea typeface="Calibri" panose="020F0502020204030204" pitchFamily="34" charset="0"/>
                <a:cs typeface="Calibri" panose="020F0502020204030204" pitchFamily="34" charset="0"/>
                <a:hlinkClick r:id="rId9"/>
              </a:rPr>
              <a:t>https://stockanalysis.com/stocks/ctsh/forecast/</a:t>
            </a:r>
            <a:endParaRPr lang="en-US" sz="1100" dirty="0">
              <a:effectLst/>
              <a:latin typeface="Calibri" panose="020F0502020204030204" pitchFamily="34" charset="0"/>
              <a:ea typeface="Calibri" panose="020F0502020204030204" pitchFamily="34" charset="0"/>
              <a:cs typeface="Calibri" panose="020F0502020204030204" pitchFamily="34" charset="0"/>
            </a:endParaRPr>
          </a:p>
          <a:p>
            <a:pPr>
              <a:lnSpc>
                <a:spcPct val="107000"/>
              </a:lnSpc>
              <a:spcAft>
                <a:spcPts val="800"/>
              </a:spcAft>
            </a:pPr>
            <a:r>
              <a:rPr lang="en-US" sz="1100" u="sng" dirty="0">
                <a:solidFill>
                  <a:srgbClr val="0563C1"/>
                </a:solidFill>
                <a:effectLst/>
                <a:latin typeface="Calibri" panose="020F0502020204030204" pitchFamily="34" charset="0"/>
                <a:ea typeface="Calibri" panose="020F0502020204030204" pitchFamily="34" charset="0"/>
                <a:cs typeface="Calibri" panose="020F0502020204030204" pitchFamily="34" charset="0"/>
                <a:hlinkClick r:id="rId10"/>
              </a:rPr>
              <a:t>http://www.worldgovernmentbonds.com/bond-historical-data/united-states/10-years/</a:t>
            </a:r>
            <a:endParaRPr lang="en-US" sz="1100" dirty="0">
              <a:effectLst/>
              <a:latin typeface="Calibri" panose="020F0502020204030204" pitchFamily="34" charset="0"/>
              <a:ea typeface="Calibri" panose="020F0502020204030204" pitchFamily="34" charset="0"/>
              <a:cs typeface="Calibri" panose="020F0502020204030204" pitchFamily="34" charset="0"/>
            </a:endParaRPr>
          </a:p>
          <a:p>
            <a:pPr marL="0" lvl="0" indent="0" algn="l" rtl="0">
              <a:spcBef>
                <a:spcPts val="0"/>
              </a:spcBef>
              <a:spcAft>
                <a:spcPts val="0"/>
              </a:spcAft>
              <a:buNone/>
            </a:pPr>
            <a:endParaRPr lang="en-US" sz="1100" dirty="0">
              <a:latin typeface="Calibri" panose="020F0502020204030204" pitchFamily="34" charset="0"/>
              <a:ea typeface="Calibri" panose="020F0502020204030204" pitchFamily="34" charset="0"/>
              <a:cs typeface="Calibri" panose="020F0502020204030204" pitchFamily="34" charset="0"/>
            </a:endParaRPr>
          </a:p>
        </p:txBody>
      </p:sp>
      <p:pic>
        <p:nvPicPr>
          <p:cNvPr id="235" name="Google Shape;235;p24"/>
          <p:cNvPicPr preferRelativeResize="0"/>
          <p:nvPr/>
        </p:nvPicPr>
        <p:blipFill>
          <a:blip r:embed="rId11">
            <a:extLst>
              <a:ext uri="{837473B0-CC2E-450A-ABE3-18F120FF3D39}">
                <a1611:picAttrSrcUrl xmlns:a1611="http://schemas.microsoft.com/office/drawing/2016/11/main" r:id="rId12"/>
              </a:ext>
            </a:extLst>
          </a:blip>
          <a:srcRect l="27703" r="27703"/>
          <a:stretch/>
        </p:blipFill>
        <p:spPr>
          <a:xfrm>
            <a:off x="6610662" y="1184600"/>
            <a:ext cx="2423410" cy="3262597"/>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38"/>
        <p:cNvGrpSpPr/>
        <p:nvPr/>
      </p:nvGrpSpPr>
      <p:grpSpPr>
        <a:xfrm>
          <a:off x="0" y="0"/>
          <a:ext cx="0" cy="0"/>
          <a:chOff x="0" y="0"/>
          <a:chExt cx="0" cy="0"/>
        </a:xfrm>
      </p:grpSpPr>
      <p:sp>
        <p:nvSpPr>
          <p:cNvPr id="739" name="Google Shape;739;p37"/>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4800">
                <a:solidFill>
                  <a:srgbClr val="000000"/>
                </a:solidFill>
                <a:latin typeface="Calibri" panose="020F0502020204030204" pitchFamily="34" charset="0"/>
                <a:ea typeface="Calibri" panose="020F0502020204030204" pitchFamily="34" charset="0"/>
                <a:cs typeface="Calibri" panose="020F0502020204030204" pitchFamily="34" charset="0"/>
              </a:rPr>
              <a:t>Thank you.</a:t>
            </a:r>
            <a:endParaRPr>
              <a:latin typeface="Calibri" panose="020F0502020204030204" pitchFamily="34" charset="0"/>
              <a:ea typeface="Calibri" panose="020F0502020204030204" pitchFamily="34" charset="0"/>
              <a:cs typeface="Calibri" panose="020F0502020204030204" pitchFamily="34"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20"/>
          <p:cNvSpPr txBox="1">
            <a:spLocks noGrp="1"/>
          </p:cNvSpPr>
          <p:nvPr>
            <p:ph type="title"/>
          </p:nvPr>
        </p:nvSpPr>
        <p:spPr>
          <a:xfrm>
            <a:off x="674486" y="539162"/>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300" dirty="0">
                <a:latin typeface="Calibri" panose="020F0502020204030204" pitchFamily="34" charset="0"/>
                <a:ea typeface="Calibri" panose="020F0502020204030204" pitchFamily="34" charset="0"/>
                <a:cs typeface="Calibri" panose="020F0502020204030204" pitchFamily="34" charset="0"/>
              </a:rPr>
              <a:t>Goal</a:t>
            </a:r>
            <a:endParaRPr sz="2300" dirty="0">
              <a:latin typeface="Calibri" panose="020F0502020204030204" pitchFamily="34" charset="0"/>
              <a:ea typeface="Calibri" panose="020F0502020204030204" pitchFamily="34" charset="0"/>
              <a:cs typeface="Calibri" panose="020F0502020204030204" pitchFamily="34" charset="0"/>
            </a:endParaRPr>
          </a:p>
        </p:txBody>
      </p:sp>
      <p:pic>
        <p:nvPicPr>
          <p:cNvPr id="200" name="Google Shape;200;p20" descr="shutterstock_429987889_edited.jpg"/>
          <p:cNvPicPr preferRelativeResize="0"/>
          <p:nvPr/>
        </p:nvPicPr>
        <p:blipFill rotWithShape="1">
          <a:blip r:embed="rId3">
            <a:alphaModFix/>
          </a:blip>
          <a:srcRect l="12609" t="85988" r="6247" b="1381"/>
          <a:stretch/>
        </p:blipFill>
        <p:spPr>
          <a:xfrm>
            <a:off x="0" y="3835670"/>
            <a:ext cx="9144000" cy="1326897"/>
          </a:xfrm>
          <a:prstGeom prst="rect">
            <a:avLst/>
          </a:prstGeom>
          <a:noFill/>
          <a:ln>
            <a:noFill/>
          </a:ln>
        </p:spPr>
      </p:pic>
      <p:sp>
        <p:nvSpPr>
          <p:cNvPr id="4" name="TextBox 3">
            <a:extLst>
              <a:ext uri="{FF2B5EF4-FFF2-40B4-BE49-F238E27FC236}">
                <a16:creationId xmlns:a16="http://schemas.microsoft.com/office/drawing/2014/main" id="{C8FA60DF-ADCC-B04F-6800-AE2095B1DB6B}"/>
              </a:ext>
            </a:extLst>
          </p:cNvPr>
          <p:cNvSpPr txBox="1"/>
          <p:nvPr/>
        </p:nvSpPr>
        <p:spPr>
          <a:xfrm>
            <a:off x="759502" y="1528997"/>
            <a:ext cx="6086006" cy="1815882"/>
          </a:xfrm>
          <a:prstGeom prst="rect">
            <a:avLst/>
          </a:prstGeom>
          <a:noFill/>
        </p:spPr>
        <p:txBody>
          <a:bodyPr wrap="square" rtlCol="0">
            <a:spAutoFit/>
          </a:bodyPr>
          <a:lstStyle/>
          <a:p>
            <a:pPr algn="just"/>
            <a:r>
              <a:rPr lang="en-GB" b="0" i="0" dirty="0">
                <a:solidFill>
                  <a:srgbClr val="374151"/>
                </a:solidFill>
                <a:effectLst/>
                <a:latin typeface="Söhne"/>
              </a:rPr>
              <a:t>The goal is to predict the </a:t>
            </a:r>
            <a:r>
              <a:rPr lang="en-GB" b="1" i="0" dirty="0">
                <a:solidFill>
                  <a:srgbClr val="374151"/>
                </a:solidFill>
                <a:effectLst/>
                <a:latin typeface="Söhne"/>
              </a:rPr>
              <a:t>future performance of a stock using a combination of financial models </a:t>
            </a:r>
            <a:r>
              <a:rPr lang="en-GB" b="0" i="0" dirty="0">
                <a:solidFill>
                  <a:srgbClr val="374151"/>
                </a:solidFill>
                <a:effectLst/>
                <a:latin typeface="Söhne"/>
              </a:rPr>
              <a:t>and analysis techniques such as </a:t>
            </a:r>
            <a:r>
              <a:rPr lang="en-US" b="1" i="0" dirty="0">
                <a:solidFill>
                  <a:srgbClr val="374151"/>
                </a:solidFill>
                <a:effectLst/>
                <a:latin typeface="Söhne"/>
              </a:rPr>
              <a:t>Capital Asset Pricing Model (CAPM)</a:t>
            </a:r>
            <a:r>
              <a:rPr lang="en-GB" b="1" i="0" dirty="0">
                <a:solidFill>
                  <a:srgbClr val="374151"/>
                </a:solidFill>
                <a:effectLst/>
                <a:latin typeface="Söhne"/>
              </a:rPr>
              <a:t>, Dividend Growth Model, Facebook Prophet, Bollinger Bands, Financial Ratios, and Monte Carlo Analysis. </a:t>
            </a:r>
          </a:p>
          <a:p>
            <a:pPr algn="just"/>
            <a:r>
              <a:rPr lang="en-GB" b="0" i="0" dirty="0">
                <a:solidFill>
                  <a:srgbClr val="374151"/>
                </a:solidFill>
                <a:effectLst/>
                <a:latin typeface="Söhne"/>
              </a:rPr>
              <a:t>The objective is to estimate the </a:t>
            </a:r>
            <a:r>
              <a:rPr lang="en-GB" b="1" i="0" dirty="0">
                <a:solidFill>
                  <a:srgbClr val="374151"/>
                </a:solidFill>
                <a:effectLst/>
                <a:latin typeface="Söhne"/>
              </a:rPr>
              <a:t>expected return and level of risk </a:t>
            </a:r>
            <a:r>
              <a:rPr lang="en-GB" b="0" i="0" dirty="0">
                <a:solidFill>
                  <a:srgbClr val="374151"/>
                </a:solidFill>
                <a:effectLst/>
                <a:latin typeface="Söhne"/>
              </a:rPr>
              <a:t>associated with the stock based on various market factors and historical data. The purpose of this analysis is to assist investors in making informed decisions about whether </a:t>
            </a:r>
            <a:r>
              <a:rPr lang="en-GB" b="1" i="0" dirty="0">
                <a:solidFill>
                  <a:srgbClr val="374151"/>
                </a:solidFill>
                <a:effectLst/>
                <a:latin typeface="Söhne"/>
              </a:rPr>
              <a:t>to buy, hold, or sell the stock.</a:t>
            </a:r>
            <a:endParaRPr lang="en-US" b="1" dirty="0"/>
          </a:p>
        </p:txBody>
      </p:sp>
      <p:pic>
        <p:nvPicPr>
          <p:cNvPr id="6" name="Picture 5" descr="A picture containing sky, building, outdoor, tower&#10;&#10;Description automatically generated">
            <a:extLst>
              <a:ext uri="{FF2B5EF4-FFF2-40B4-BE49-F238E27FC236}">
                <a16:creationId xmlns:a16="http://schemas.microsoft.com/office/drawing/2014/main" id="{1462673E-9242-DAEE-5AB4-13BC2B6072A9}"/>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6985416" y="1713875"/>
            <a:ext cx="2008818" cy="1932593"/>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86"/>
        <p:cNvGrpSpPr/>
        <p:nvPr/>
      </p:nvGrpSpPr>
      <p:grpSpPr>
        <a:xfrm>
          <a:off x="0" y="0"/>
          <a:ext cx="0" cy="0"/>
          <a:chOff x="0" y="0"/>
          <a:chExt cx="0" cy="0"/>
        </a:xfrm>
      </p:grpSpPr>
      <p:sp>
        <p:nvSpPr>
          <p:cNvPr id="587" name="Google Shape;587;p31"/>
          <p:cNvSpPr txBox="1">
            <a:spLocks noGrp="1"/>
          </p:cNvSpPr>
          <p:nvPr>
            <p:ph type="title"/>
          </p:nvPr>
        </p:nvSpPr>
        <p:spPr>
          <a:xfrm>
            <a:off x="693563" y="551450"/>
            <a:ext cx="6476731" cy="1034400"/>
          </a:xfrm>
          <a:prstGeom prst="rect">
            <a:avLst/>
          </a:prstGeom>
          <a:noFill/>
          <a:ln>
            <a:noFill/>
          </a:ln>
        </p:spPr>
        <p:txBody>
          <a:bodyPr spcFirstLastPara="1" wrap="square" lIns="91425" tIns="91425" rIns="91425" bIns="91425" anchor="t" anchorCtr="0">
            <a:noAutofit/>
          </a:bodyPr>
          <a:lstStyle/>
          <a:p>
            <a:r>
              <a:rPr lang="en-GB" sz="2300" dirty="0">
                <a:latin typeface="Calibri" panose="020F0502020204030204" pitchFamily="34" charset="0"/>
                <a:ea typeface="Calibri" panose="020F0502020204030204" pitchFamily="34" charset="0"/>
                <a:cs typeface="Calibri" panose="020F0502020204030204" pitchFamily="34" charset="0"/>
              </a:rPr>
              <a:t>Cognizant Technology Solutions - CTSH</a:t>
            </a:r>
            <a:endParaRPr sz="2300" dirty="0">
              <a:latin typeface="Calibri" panose="020F0502020204030204" pitchFamily="34" charset="0"/>
              <a:ea typeface="Calibri" panose="020F0502020204030204" pitchFamily="34" charset="0"/>
              <a:cs typeface="Calibri" panose="020F0502020204030204" pitchFamily="34" charset="0"/>
            </a:endParaRPr>
          </a:p>
        </p:txBody>
      </p:sp>
      <p:sp>
        <p:nvSpPr>
          <p:cNvPr id="589" name="Google Shape;589;p31"/>
          <p:cNvSpPr txBox="1"/>
          <p:nvPr/>
        </p:nvSpPr>
        <p:spPr>
          <a:xfrm>
            <a:off x="992300" y="1257443"/>
            <a:ext cx="1768800" cy="2295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Clr>
                <a:srgbClr val="000000"/>
              </a:buClr>
              <a:buSzPts val="1100"/>
              <a:buFont typeface="Arial"/>
              <a:buNone/>
            </a:pPr>
            <a:r>
              <a:rPr lang="en-GB" sz="1200" b="1" dirty="0">
                <a:solidFill>
                  <a:schemeClr val="dk1"/>
                </a:solidFill>
                <a:latin typeface="Calibri" panose="020F0502020204030204" pitchFamily="34" charset="0"/>
                <a:ea typeface="Calibri" panose="020F0502020204030204" pitchFamily="34" charset="0"/>
                <a:cs typeface="Calibri" panose="020F0502020204030204" pitchFamily="34" charset="0"/>
                <a:sym typeface="Lato"/>
              </a:rPr>
              <a:t>Employees worldwide</a:t>
            </a:r>
          </a:p>
        </p:txBody>
      </p:sp>
      <p:sp>
        <p:nvSpPr>
          <p:cNvPr id="590" name="Google Shape;590;p31"/>
          <p:cNvSpPr txBox="1"/>
          <p:nvPr/>
        </p:nvSpPr>
        <p:spPr>
          <a:xfrm>
            <a:off x="722900" y="1482493"/>
            <a:ext cx="2307600" cy="471222"/>
          </a:xfrm>
          <a:prstGeom prst="rect">
            <a:avLst/>
          </a:prstGeom>
          <a:noFill/>
          <a:ln>
            <a:noFill/>
          </a:ln>
        </p:spPr>
        <p:txBody>
          <a:bodyPr spcFirstLastPara="1" wrap="square" lIns="91425" tIns="91425" rIns="91425" bIns="91425" anchor="t" anchorCtr="0">
            <a:noAutofit/>
          </a:bodyPr>
          <a:lstStyle/>
          <a:p>
            <a:pPr algn="ctr">
              <a:lnSpc>
                <a:spcPct val="115000"/>
              </a:lnSpc>
              <a:spcAft>
                <a:spcPts val="1600"/>
              </a:spcAft>
              <a:buSzPts val="1100"/>
            </a:pPr>
            <a:r>
              <a:rPr lang="en-US"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355,300</a:t>
            </a:r>
            <a:endParaRPr lang="en-US" sz="1800" dirty="0">
              <a:effectLst/>
              <a:latin typeface="Calibri" panose="020F0502020204030204" pitchFamily="34" charset="0"/>
              <a:ea typeface="Calibri" panose="020F0502020204030204" pitchFamily="34" charset="0"/>
              <a:cs typeface="Calibri" panose="020F0502020204030204" pitchFamily="34" charset="0"/>
            </a:endParaRPr>
          </a:p>
          <a:p>
            <a:pPr marL="0" lvl="0" indent="0" algn="ctr" rtl="0">
              <a:lnSpc>
                <a:spcPct val="115000"/>
              </a:lnSpc>
              <a:spcBef>
                <a:spcPts val="0"/>
              </a:spcBef>
              <a:spcAft>
                <a:spcPts val="1600"/>
              </a:spcAft>
              <a:buClr>
                <a:srgbClr val="000000"/>
              </a:buClr>
              <a:buSzPts val="1100"/>
              <a:buFont typeface="Arial"/>
              <a:buNone/>
            </a:pPr>
            <a:endParaRPr sz="4800" b="1" dirty="0">
              <a:solidFill>
                <a:schemeClr val="dk1"/>
              </a:solidFill>
              <a:latin typeface="Calibri" panose="020F0502020204030204" pitchFamily="34" charset="0"/>
              <a:ea typeface="Calibri" panose="020F0502020204030204" pitchFamily="34" charset="0"/>
              <a:cs typeface="Calibri" panose="020F0502020204030204" pitchFamily="34" charset="0"/>
              <a:sym typeface="Lato"/>
            </a:endParaRPr>
          </a:p>
        </p:txBody>
      </p:sp>
      <p:cxnSp>
        <p:nvCxnSpPr>
          <p:cNvPr id="592" name="Google Shape;592;p31"/>
          <p:cNvCxnSpPr/>
          <p:nvPr/>
        </p:nvCxnSpPr>
        <p:spPr>
          <a:xfrm>
            <a:off x="3224350" y="1318307"/>
            <a:ext cx="0" cy="601113"/>
          </a:xfrm>
          <a:prstGeom prst="straightConnector1">
            <a:avLst/>
          </a:prstGeom>
          <a:noFill/>
          <a:ln w="9525" cap="flat" cmpd="sng">
            <a:solidFill>
              <a:schemeClr val="accent1"/>
            </a:solidFill>
            <a:prstDash val="dot"/>
            <a:round/>
            <a:headEnd type="none" w="med" len="med"/>
            <a:tailEnd type="none" w="med" len="med"/>
          </a:ln>
        </p:spPr>
      </p:cxnSp>
      <p:sp>
        <p:nvSpPr>
          <p:cNvPr id="593" name="Google Shape;593;p31"/>
          <p:cNvSpPr txBox="1"/>
          <p:nvPr/>
        </p:nvSpPr>
        <p:spPr>
          <a:xfrm>
            <a:off x="3687600" y="1257443"/>
            <a:ext cx="1768800" cy="229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indent="0" algn="ctr">
              <a:lnSpc>
                <a:spcPct val="115000"/>
              </a:lnSpc>
              <a:spcAft>
                <a:spcPts val="1600"/>
              </a:spcAft>
              <a:buSzPts val="1100"/>
              <a:buNone/>
              <a:defRPr sz="1200" b="1">
                <a:solidFill>
                  <a:schemeClr val="dk1"/>
                </a:solidFill>
                <a:latin typeface="Calibri" panose="020F0502020204030204" pitchFamily="34" charset="0"/>
                <a:ea typeface="Calibri" panose="020F0502020204030204" pitchFamily="34" charset="0"/>
                <a:cs typeface="Calibri" panose="020F0502020204030204" pitchFamily="34" charset="0"/>
              </a:defRPr>
            </a:lvl1pPr>
          </a:lstStyle>
          <a:p>
            <a:r>
              <a:rPr lang="en-GB" dirty="0">
                <a:sym typeface="Lato"/>
              </a:rPr>
              <a:t>Total revenue</a:t>
            </a:r>
          </a:p>
        </p:txBody>
      </p:sp>
      <p:sp>
        <p:nvSpPr>
          <p:cNvPr id="594" name="Google Shape;594;p31"/>
          <p:cNvSpPr txBox="1"/>
          <p:nvPr/>
        </p:nvSpPr>
        <p:spPr>
          <a:xfrm>
            <a:off x="3418200" y="1482493"/>
            <a:ext cx="2307600" cy="47122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algn="ctr">
              <a:lnSpc>
                <a:spcPct val="115000"/>
              </a:lnSpc>
              <a:spcAft>
                <a:spcPts val="1600"/>
              </a:spcAft>
              <a:buSzPts val="1100"/>
              <a:defRPr sz="1800">
                <a:effectLst/>
                <a:latin typeface="Calibri" panose="020F0502020204030204" pitchFamily="34" charset="0"/>
                <a:ea typeface="Times New Roman" panose="02020603050405020304" pitchFamily="18" charset="0"/>
                <a:cs typeface="Calibri" panose="020F0502020204030204" pitchFamily="34" charset="0"/>
              </a:defRPr>
            </a:lvl1pPr>
          </a:lstStyle>
          <a:p>
            <a:r>
              <a:rPr lang="en-US" dirty="0">
                <a:ea typeface="Calibri" panose="020F0502020204030204" pitchFamily="34" charset="0"/>
              </a:rPr>
              <a:t>$19.4B</a:t>
            </a:r>
            <a:endParaRPr dirty="0">
              <a:ea typeface="Calibri" panose="020F0502020204030204" pitchFamily="34" charset="0"/>
              <a:sym typeface="Lato"/>
            </a:endParaRPr>
          </a:p>
        </p:txBody>
      </p:sp>
      <p:sp>
        <p:nvSpPr>
          <p:cNvPr id="597" name="Google Shape;597;p31"/>
          <p:cNvSpPr txBox="1"/>
          <p:nvPr/>
        </p:nvSpPr>
        <p:spPr>
          <a:xfrm>
            <a:off x="6382899" y="1257443"/>
            <a:ext cx="1956627" cy="2250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indent="0" algn="ctr">
              <a:lnSpc>
                <a:spcPct val="115000"/>
              </a:lnSpc>
              <a:spcAft>
                <a:spcPts val="1600"/>
              </a:spcAft>
              <a:buSzPts val="1100"/>
              <a:buNone/>
              <a:defRPr sz="1200" b="1">
                <a:solidFill>
                  <a:schemeClr val="dk1"/>
                </a:solidFill>
                <a:latin typeface="Calibri" panose="020F0502020204030204" pitchFamily="34" charset="0"/>
                <a:ea typeface="Calibri" panose="020F0502020204030204" pitchFamily="34" charset="0"/>
                <a:cs typeface="Calibri" panose="020F0502020204030204" pitchFamily="34" charset="0"/>
              </a:defRPr>
            </a:lvl1pPr>
          </a:lstStyle>
          <a:p>
            <a:r>
              <a:rPr lang="en-GB" dirty="0">
                <a:sym typeface="Lato"/>
              </a:rPr>
              <a:t>2022 Fortune 500 ranking</a:t>
            </a:r>
          </a:p>
        </p:txBody>
      </p:sp>
      <p:sp>
        <p:nvSpPr>
          <p:cNvPr id="598" name="Google Shape;598;p31"/>
          <p:cNvSpPr txBox="1"/>
          <p:nvPr/>
        </p:nvSpPr>
        <p:spPr>
          <a:xfrm>
            <a:off x="6113500" y="1482493"/>
            <a:ext cx="2307600" cy="471222"/>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Clr>
                <a:srgbClr val="000000"/>
              </a:buClr>
              <a:buSzPts val="1100"/>
              <a:buFont typeface="Arial"/>
              <a:buNone/>
            </a:pPr>
            <a:r>
              <a:rPr lang="en-US"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#194</a:t>
            </a:r>
            <a:endParaRPr sz="4800" b="1" dirty="0">
              <a:solidFill>
                <a:schemeClr val="dk1"/>
              </a:solidFill>
              <a:latin typeface="Calibri" panose="020F0502020204030204" pitchFamily="34" charset="0"/>
              <a:ea typeface="Calibri" panose="020F0502020204030204" pitchFamily="34" charset="0"/>
              <a:cs typeface="Calibri" panose="020F0502020204030204" pitchFamily="34" charset="0"/>
              <a:sym typeface="Lato"/>
            </a:endParaRPr>
          </a:p>
        </p:txBody>
      </p:sp>
      <p:sp>
        <p:nvSpPr>
          <p:cNvPr id="4" name="Google Shape;206;p21">
            <a:extLst>
              <a:ext uri="{FF2B5EF4-FFF2-40B4-BE49-F238E27FC236}">
                <a16:creationId xmlns:a16="http://schemas.microsoft.com/office/drawing/2014/main" id="{2FAF71F8-D911-53C6-7A60-6C78C8EC6CEA}"/>
              </a:ext>
            </a:extLst>
          </p:cNvPr>
          <p:cNvSpPr/>
          <p:nvPr/>
        </p:nvSpPr>
        <p:spPr>
          <a:xfrm>
            <a:off x="355680" y="2341568"/>
            <a:ext cx="328800" cy="328800"/>
          </a:xfrm>
          <a:prstGeom prst="ellipse">
            <a:avLst/>
          </a:prstGeom>
          <a:solidFill>
            <a:srgbClr val="00BFA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800" b="1" dirty="0">
                <a:solidFill>
                  <a:srgbClr val="FFFFFF"/>
                </a:solidFill>
                <a:latin typeface="Calibri" panose="020F0502020204030204" pitchFamily="34" charset="0"/>
                <a:ea typeface="Calibri" panose="020F0502020204030204" pitchFamily="34" charset="0"/>
                <a:cs typeface="Calibri" panose="020F0502020204030204" pitchFamily="34" charset="0"/>
              </a:rPr>
              <a:t>1</a:t>
            </a:r>
            <a:endParaRPr sz="800" b="1" dirty="0">
              <a:solidFill>
                <a:srgbClr val="FFFFFF"/>
              </a:solidFill>
              <a:latin typeface="Calibri" panose="020F0502020204030204" pitchFamily="34" charset="0"/>
              <a:ea typeface="Calibri" panose="020F0502020204030204" pitchFamily="34" charset="0"/>
              <a:cs typeface="Calibri" panose="020F0502020204030204" pitchFamily="34" charset="0"/>
            </a:endParaRPr>
          </a:p>
        </p:txBody>
      </p:sp>
      <p:sp>
        <p:nvSpPr>
          <p:cNvPr id="5" name="Google Shape;207;p21">
            <a:extLst>
              <a:ext uri="{FF2B5EF4-FFF2-40B4-BE49-F238E27FC236}">
                <a16:creationId xmlns:a16="http://schemas.microsoft.com/office/drawing/2014/main" id="{29A122C6-61B2-47CD-B502-26998628EAD9}"/>
              </a:ext>
            </a:extLst>
          </p:cNvPr>
          <p:cNvSpPr txBox="1">
            <a:spLocks noGrp="1"/>
          </p:cNvSpPr>
          <p:nvPr>
            <p:ph type="body" idx="1"/>
          </p:nvPr>
        </p:nvSpPr>
        <p:spPr>
          <a:xfrm>
            <a:off x="845954" y="2149470"/>
            <a:ext cx="7943280" cy="1173102"/>
          </a:xfrm>
          <a:prstGeom prst="rect">
            <a:avLst/>
          </a:prstGeom>
        </p:spPr>
        <p:txBody>
          <a:bodyPr spcFirstLastPara="1" wrap="square" lIns="91425" tIns="91425" rIns="91425" bIns="91425" anchor="t" anchorCtr="0">
            <a:noAutofit/>
          </a:bodyPr>
          <a:lstStyle/>
          <a:p>
            <a:pPr marL="146050" indent="0">
              <a:lnSpc>
                <a:spcPct val="107000"/>
              </a:lnSpc>
              <a:spcAft>
                <a:spcPts val="800"/>
              </a:spcAft>
              <a:buNone/>
            </a:pPr>
            <a:r>
              <a:rPr lang="en-US" sz="1100" dirty="0">
                <a:effectLst/>
                <a:latin typeface="Calibri" panose="020F0502020204030204" pitchFamily="34" charset="0"/>
                <a:ea typeface="Calibri" panose="020F0502020204030204" pitchFamily="34" charset="0"/>
                <a:cs typeface="Calibri" panose="020F0502020204030204" pitchFamily="34" charset="0"/>
              </a:rPr>
              <a:t>Cognizant Technology Solutions was founded in </a:t>
            </a:r>
            <a:r>
              <a:rPr lang="en-US" sz="1100" b="1" dirty="0">
                <a:effectLst/>
                <a:latin typeface="Calibri" panose="020F0502020204030204" pitchFamily="34" charset="0"/>
                <a:ea typeface="Calibri" panose="020F0502020204030204" pitchFamily="34" charset="0"/>
                <a:cs typeface="Calibri" panose="020F0502020204030204" pitchFamily="34" charset="0"/>
              </a:rPr>
              <a:t>1994 in the United States </a:t>
            </a:r>
            <a:r>
              <a:rPr lang="en-US" sz="1100" dirty="0">
                <a:effectLst/>
                <a:latin typeface="Calibri" panose="020F0502020204030204" pitchFamily="34" charset="0"/>
                <a:ea typeface="Calibri" panose="020F0502020204030204" pitchFamily="34" charset="0"/>
                <a:cs typeface="Calibri" panose="020F0502020204030204" pitchFamily="34" charset="0"/>
              </a:rPr>
              <a:t>and initially focused on providing technology development and support services to its clients. The company grew rapidly in the late 1990s and early 2000s, expanding its operations to India in 1996 and becoming a public company in </a:t>
            </a:r>
            <a:r>
              <a:rPr lang="en-US" sz="1100" b="1" dirty="0">
                <a:effectLst/>
                <a:latin typeface="Calibri" panose="020F0502020204030204" pitchFamily="34" charset="0"/>
                <a:ea typeface="Calibri" panose="020F0502020204030204" pitchFamily="34" charset="0"/>
                <a:cs typeface="Calibri" panose="020F0502020204030204" pitchFamily="34" charset="0"/>
              </a:rPr>
              <a:t>1998 when it was listed on the NASDAQ</a:t>
            </a:r>
            <a:r>
              <a:rPr lang="en-US" sz="1100" dirty="0">
                <a:effectLst/>
                <a:latin typeface="Calibri" panose="020F0502020204030204" pitchFamily="34" charset="0"/>
                <a:ea typeface="Calibri" panose="020F0502020204030204" pitchFamily="34" charset="0"/>
                <a:cs typeface="Calibri" panose="020F0502020204030204" pitchFamily="34" charset="0"/>
              </a:rPr>
              <a:t> stock exchange. Over the years, Cognizant has expanded its service offerings to include digital, technology, consulting, and operations services. The company has a global workforce of over </a:t>
            </a:r>
            <a:r>
              <a:rPr lang="en-US" sz="1100" b="1" dirty="0">
                <a:effectLst/>
                <a:latin typeface="Calibri" panose="020F0502020204030204" pitchFamily="34" charset="0"/>
                <a:ea typeface="Calibri" panose="020F0502020204030204" pitchFamily="34" charset="0"/>
                <a:cs typeface="Calibri" panose="020F0502020204030204" pitchFamily="34" charset="0"/>
              </a:rPr>
              <a:t>300,000 employees</a:t>
            </a:r>
            <a:r>
              <a:rPr lang="en-US" sz="1100" dirty="0">
                <a:effectLst/>
                <a:latin typeface="Calibri" panose="020F0502020204030204" pitchFamily="34" charset="0"/>
                <a:ea typeface="Calibri" panose="020F0502020204030204" pitchFamily="34" charset="0"/>
                <a:cs typeface="Calibri" panose="020F0502020204030204" pitchFamily="34" charset="0"/>
              </a:rPr>
              <a:t>, serving clients in more than </a:t>
            </a:r>
            <a:r>
              <a:rPr lang="en-US" sz="1100" b="1" dirty="0">
                <a:effectLst/>
                <a:latin typeface="Calibri" panose="020F0502020204030204" pitchFamily="34" charset="0"/>
                <a:ea typeface="Calibri" panose="020F0502020204030204" pitchFamily="34" charset="0"/>
                <a:cs typeface="Calibri" panose="020F0502020204030204" pitchFamily="34" charset="0"/>
              </a:rPr>
              <a:t>40 countries</a:t>
            </a:r>
            <a:r>
              <a:rPr lang="en-US" sz="1100" dirty="0">
                <a:effectLst/>
                <a:latin typeface="Calibri" panose="020F0502020204030204" pitchFamily="34" charset="0"/>
                <a:ea typeface="Calibri" panose="020F0502020204030204" pitchFamily="34" charset="0"/>
                <a:cs typeface="Calibri" panose="020F0502020204030204" pitchFamily="34" charset="0"/>
              </a:rPr>
              <a:t>. In recent years, Cognizant has been investing heavily in </a:t>
            </a:r>
            <a:r>
              <a:rPr lang="en-US" sz="1100" b="1" dirty="0">
                <a:effectLst/>
                <a:latin typeface="Calibri" panose="020F0502020204030204" pitchFamily="34" charset="0"/>
                <a:ea typeface="Calibri" panose="020F0502020204030204" pitchFamily="34" charset="0"/>
                <a:cs typeface="Calibri" panose="020F0502020204030204" pitchFamily="34" charset="0"/>
              </a:rPr>
              <a:t>innovation</a:t>
            </a:r>
            <a:r>
              <a:rPr lang="en-US" sz="1100" dirty="0">
                <a:effectLst/>
                <a:latin typeface="Calibri" panose="020F0502020204030204" pitchFamily="34" charset="0"/>
                <a:ea typeface="Calibri" panose="020F0502020204030204" pitchFamily="34" charset="0"/>
                <a:cs typeface="Calibri" panose="020F0502020204030204" pitchFamily="34" charset="0"/>
              </a:rPr>
              <a:t> and expanding its </a:t>
            </a:r>
            <a:r>
              <a:rPr lang="en-US" sz="1100" b="1" dirty="0">
                <a:effectLst/>
                <a:latin typeface="Calibri" panose="020F0502020204030204" pitchFamily="34" charset="0"/>
                <a:ea typeface="Calibri" panose="020F0502020204030204" pitchFamily="34" charset="0"/>
                <a:cs typeface="Calibri" panose="020F0502020204030204" pitchFamily="34" charset="0"/>
              </a:rPr>
              <a:t>digital capabilities </a:t>
            </a:r>
            <a:r>
              <a:rPr lang="en-US" sz="1100" dirty="0">
                <a:effectLst/>
                <a:latin typeface="Calibri" panose="020F0502020204030204" pitchFamily="34" charset="0"/>
                <a:ea typeface="Calibri" panose="020F0502020204030204" pitchFamily="34" charset="0"/>
                <a:cs typeface="Calibri" panose="020F0502020204030204" pitchFamily="34" charset="0"/>
              </a:rPr>
              <a:t>to better serve its clients in the evolving digital landscape. (Source: Cognizant.com)</a:t>
            </a:r>
          </a:p>
        </p:txBody>
      </p:sp>
      <p:sp>
        <p:nvSpPr>
          <p:cNvPr id="7" name="Google Shape;209;p21">
            <a:extLst>
              <a:ext uri="{FF2B5EF4-FFF2-40B4-BE49-F238E27FC236}">
                <a16:creationId xmlns:a16="http://schemas.microsoft.com/office/drawing/2014/main" id="{6100CEF3-5689-04BC-5518-88C28543BFC5}"/>
              </a:ext>
            </a:extLst>
          </p:cNvPr>
          <p:cNvSpPr txBox="1">
            <a:spLocks/>
          </p:cNvSpPr>
          <p:nvPr/>
        </p:nvSpPr>
        <p:spPr>
          <a:xfrm>
            <a:off x="850952" y="3322572"/>
            <a:ext cx="7818362" cy="84471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accent1"/>
              </a:buClr>
              <a:buSzPts val="1300"/>
              <a:buFont typeface="Lato"/>
              <a:buChar char="●"/>
              <a:defRPr sz="1300" b="0" i="0" u="none" strike="noStrike" cap="none">
                <a:solidFill>
                  <a:schemeClr val="accent1"/>
                </a:solidFill>
                <a:latin typeface="Lato"/>
                <a:ea typeface="Lato"/>
                <a:cs typeface="Lato"/>
                <a:sym typeface="Lato"/>
              </a:defRPr>
            </a:lvl1pPr>
            <a:lvl2pPr marL="914400" marR="0" lvl="1"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2pPr>
            <a:lvl3pPr marL="1371600" marR="0" lvl="2"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3pPr>
            <a:lvl4pPr marL="1828800" marR="0" lvl="3"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4pPr>
            <a:lvl5pPr marL="2286000" marR="0" lvl="4"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5pPr>
            <a:lvl6pPr marL="2743200" marR="0" lvl="5"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6pPr>
            <a:lvl7pPr marL="3200400" marR="0" lvl="6"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7pPr>
            <a:lvl8pPr marL="3657600" marR="0" lvl="7"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8pPr>
            <a:lvl9pPr marL="4114800" marR="0" lvl="8" indent="-298450" algn="l" rtl="0">
              <a:lnSpc>
                <a:spcPct val="115000"/>
              </a:lnSpc>
              <a:spcBef>
                <a:spcPts val="1600"/>
              </a:spcBef>
              <a:spcAft>
                <a:spcPts val="1600"/>
              </a:spcAft>
              <a:buClr>
                <a:schemeClr val="accent1"/>
              </a:buClr>
              <a:buSzPts val="1100"/>
              <a:buFont typeface="Lato"/>
              <a:buChar char="■"/>
              <a:defRPr sz="1100" b="0" i="0" u="none" strike="noStrike" cap="none">
                <a:solidFill>
                  <a:schemeClr val="accent1"/>
                </a:solidFill>
                <a:latin typeface="Lato"/>
                <a:ea typeface="Lato"/>
                <a:cs typeface="Lato"/>
                <a:sym typeface="Lato"/>
              </a:defRPr>
            </a:lvl9pPr>
          </a:lstStyle>
          <a:p>
            <a:pPr marL="146050" indent="0">
              <a:lnSpc>
                <a:spcPct val="107000"/>
              </a:lnSpc>
              <a:spcAft>
                <a:spcPts val="800"/>
              </a:spcAft>
              <a:buFont typeface="Lato"/>
              <a:buNone/>
            </a:pPr>
            <a:r>
              <a:rPr lang="en-US" sz="1100" dirty="0">
                <a:latin typeface="Calibri" panose="020F0502020204030204" pitchFamily="34" charset="0"/>
                <a:ea typeface="Calibri" panose="020F0502020204030204" pitchFamily="34" charset="0"/>
                <a:cs typeface="Calibri" panose="020F0502020204030204" pitchFamily="34" charset="0"/>
              </a:rPr>
              <a:t>The current </a:t>
            </a:r>
            <a:r>
              <a:rPr lang="en-US" sz="1100" b="1" dirty="0">
                <a:latin typeface="Calibri" panose="020F0502020204030204" pitchFamily="34" charset="0"/>
                <a:ea typeface="Calibri" panose="020F0502020204030204" pitchFamily="34" charset="0"/>
                <a:cs typeface="Calibri" panose="020F0502020204030204" pitchFamily="34" charset="0"/>
              </a:rPr>
              <a:t>macroeconomic environment </a:t>
            </a:r>
            <a:r>
              <a:rPr lang="en-US" sz="1100" dirty="0">
                <a:latin typeface="Calibri" panose="020F0502020204030204" pitchFamily="34" charset="0"/>
                <a:ea typeface="Calibri" panose="020F0502020204030204" pitchFamily="34" charset="0"/>
                <a:cs typeface="Calibri" panose="020F0502020204030204" pitchFamily="34" charset="0"/>
              </a:rPr>
              <a:t>and business cycle are favorable for Cognizant's business. The global economy is </a:t>
            </a:r>
            <a:r>
              <a:rPr lang="en-US" sz="1100" b="1" dirty="0">
                <a:latin typeface="Calibri" panose="020F0502020204030204" pitchFamily="34" charset="0"/>
                <a:ea typeface="Calibri" panose="020F0502020204030204" pitchFamily="34" charset="0"/>
                <a:cs typeface="Calibri" panose="020F0502020204030204" pitchFamily="34" charset="0"/>
              </a:rPr>
              <a:t>recovering from the COVID-19 </a:t>
            </a:r>
            <a:r>
              <a:rPr lang="en-US" sz="1100" dirty="0">
                <a:latin typeface="Calibri" panose="020F0502020204030204" pitchFamily="34" charset="0"/>
                <a:ea typeface="Calibri" panose="020F0502020204030204" pitchFamily="34" charset="0"/>
                <a:cs typeface="Calibri" panose="020F0502020204030204" pitchFamily="34" charset="0"/>
              </a:rPr>
              <a:t>pandemic, and the business cycle is in the expansion phase, leading to increased demand for digital transformation and technology services. Cognizant's ability to adapt and innovate has been key to its success in this challenging environment. (Source: McKinsey &amp; Company)</a:t>
            </a:r>
          </a:p>
        </p:txBody>
      </p:sp>
      <p:sp>
        <p:nvSpPr>
          <p:cNvPr id="8" name="Google Shape;210;p21">
            <a:extLst>
              <a:ext uri="{FF2B5EF4-FFF2-40B4-BE49-F238E27FC236}">
                <a16:creationId xmlns:a16="http://schemas.microsoft.com/office/drawing/2014/main" id="{36842B08-9BA1-D651-0E5B-1E3199E20064}"/>
              </a:ext>
            </a:extLst>
          </p:cNvPr>
          <p:cNvSpPr/>
          <p:nvPr/>
        </p:nvSpPr>
        <p:spPr>
          <a:xfrm>
            <a:off x="355680" y="4250326"/>
            <a:ext cx="328800" cy="328800"/>
          </a:xfrm>
          <a:prstGeom prst="ellipse">
            <a:avLst/>
          </a:prstGeom>
          <a:solidFill>
            <a:srgbClr val="00BFA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800" b="1" dirty="0">
                <a:solidFill>
                  <a:srgbClr val="FFFFFF"/>
                </a:solidFill>
                <a:latin typeface="Calibri" panose="020F0502020204030204" pitchFamily="34" charset="0"/>
                <a:ea typeface="Calibri" panose="020F0502020204030204" pitchFamily="34" charset="0"/>
                <a:cs typeface="Calibri" panose="020F0502020204030204" pitchFamily="34" charset="0"/>
              </a:rPr>
              <a:t>3</a:t>
            </a:r>
            <a:endParaRPr sz="800" b="1" dirty="0">
              <a:solidFill>
                <a:srgbClr val="FFFFFF"/>
              </a:solidFill>
              <a:latin typeface="Calibri" panose="020F0502020204030204" pitchFamily="34" charset="0"/>
              <a:ea typeface="Calibri" panose="020F0502020204030204" pitchFamily="34" charset="0"/>
              <a:cs typeface="Calibri" panose="020F0502020204030204" pitchFamily="34" charset="0"/>
            </a:endParaRPr>
          </a:p>
        </p:txBody>
      </p:sp>
      <p:sp>
        <p:nvSpPr>
          <p:cNvPr id="9" name="Google Shape;211;p21">
            <a:extLst>
              <a:ext uri="{FF2B5EF4-FFF2-40B4-BE49-F238E27FC236}">
                <a16:creationId xmlns:a16="http://schemas.microsoft.com/office/drawing/2014/main" id="{EE29A32F-94F9-0D54-3958-EEF0E5FC0126}"/>
              </a:ext>
            </a:extLst>
          </p:cNvPr>
          <p:cNvSpPr txBox="1">
            <a:spLocks/>
          </p:cNvSpPr>
          <p:nvPr/>
        </p:nvSpPr>
        <p:spPr>
          <a:xfrm>
            <a:off x="844447" y="4087336"/>
            <a:ext cx="7709940" cy="1051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accent1"/>
              </a:buClr>
              <a:buSzPts val="1300"/>
              <a:buFont typeface="Lato"/>
              <a:buChar char="●"/>
              <a:defRPr sz="1300" b="0" i="0" u="none" strike="noStrike" cap="none">
                <a:solidFill>
                  <a:schemeClr val="accent1"/>
                </a:solidFill>
                <a:latin typeface="Lato"/>
                <a:ea typeface="Lato"/>
                <a:cs typeface="Lato"/>
                <a:sym typeface="Lato"/>
              </a:defRPr>
            </a:lvl1pPr>
            <a:lvl2pPr marL="914400" marR="0" lvl="1"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2pPr>
            <a:lvl3pPr marL="1371600" marR="0" lvl="2"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3pPr>
            <a:lvl4pPr marL="1828800" marR="0" lvl="3"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4pPr>
            <a:lvl5pPr marL="2286000" marR="0" lvl="4"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5pPr>
            <a:lvl6pPr marL="2743200" marR="0" lvl="5"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6pPr>
            <a:lvl7pPr marL="3200400" marR="0" lvl="6"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7pPr>
            <a:lvl8pPr marL="3657600" marR="0" lvl="7"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8pPr>
            <a:lvl9pPr marL="4114800" marR="0" lvl="8" indent="-298450" algn="l" rtl="0">
              <a:lnSpc>
                <a:spcPct val="115000"/>
              </a:lnSpc>
              <a:spcBef>
                <a:spcPts val="1600"/>
              </a:spcBef>
              <a:spcAft>
                <a:spcPts val="1600"/>
              </a:spcAft>
              <a:buClr>
                <a:schemeClr val="accent1"/>
              </a:buClr>
              <a:buSzPts val="1100"/>
              <a:buFont typeface="Lato"/>
              <a:buChar char="■"/>
              <a:defRPr sz="1100" b="0" i="0" u="none" strike="noStrike" cap="none">
                <a:solidFill>
                  <a:schemeClr val="accent1"/>
                </a:solidFill>
                <a:latin typeface="Lato"/>
                <a:ea typeface="Lato"/>
                <a:cs typeface="Lato"/>
                <a:sym typeface="Lato"/>
              </a:defRPr>
            </a:lvl9pPr>
          </a:lstStyle>
          <a:p>
            <a:pPr marL="146050" indent="0">
              <a:lnSpc>
                <a:spcPct val="107000"/>
              </a:lnSpc>
              <a:spcAft>
                <a:spcPts val="800"/>
              </a:spcAft>
              <a:buFont typeface="Lato"/>
              <a:buNone/>
            </a:pPr>
            <a:r>
              <a:rPr lang="en-US" sz="1100" dirty="0">
                <a:latin typeface="Calibri" panose="020F0502020204030204" pitchFamily="34" charset="0"/>
                <a:ea typeface="Calibri" panose="020F0502020204030204" pitchFamily="34" charset="0"/>
                <a:cs typeface="Calibri" panose="020F0502020204030204" pitchFamily="34" charset="0"/>
              </a:rPr>
              <a:t>The IT industry environment is highly competitive, with numerous players competing for market share. Some of Cognizant's top competitors include </a:t>
            </a:r>
            <a:r>
              <a:rPr lang="en-US" sz="1100" b="1" dirty="0">
                <a:latin typeface="Calibri" panose="020F0502020204030204" pitchFamily="34" charset="0"/>
                <a:ea typeface="Calibri" panose="020F0502020204030204" pitchFamily="34" charset="0"/>
                <a:cs typeface="Calibri" panose="020F0502020204030204" pitchFamily="34" charset="0"/>
              </a:rPr>
              <a:t>Accenture, Tata Consultancy Services, IBM, Infosys, and Wipro</a:t>
            </a:r>
            <a:r>
              <a:rPr lang="en-US" sz="1100" dirty="0">
                <a:latin typeface="Calibri" panose="020F0502020204030204" pitchFamily="34" charset="0"/>
                <a:ea typeface="Calibri" panose="020F0502020204030204" pitchFamily="34" charset="0"/>
                <a:cs typeface="Calibri" panose="020F0502020204030204" pitchFamily="34" charset="0"/>
              </a:rPr>
              <a:t>. As of 2021, Cognizant had a market share of </a:t>
            </a:r>
            <a:r>
              <a:rPr lang="en-US" sz="1100" b="1" dirty="0">
                <a:latin typeface="Calibri" panose="020F0502020204030204" pitchFamily="34" charset="0"/>
                <a:ea typeface="Calibri" panose="020F0502020204030204" pitchFamily="34" charset="0"/>
                <a:cs typeface="Calibri" panose="020F0502020204030204" pitchFamily="34" charset="0"/>
              </a:rPr>
              <a:t>approximately 4.6%, </a:t>
            </a:r>
            <a:r>
              <a:rPr lang="en-US" sz="1100" dirty="0">
                <a:latin typeface="Calibri" panose="020F0502020204030204" pitchFamily="34" charset="0"/>
                <a:ea typeface="Calibri" panose="020F0502020204030204" pitchFamily="34" charset="0"/>
                <a:cs typeface="Calibri" panose="020F0502020204030204" pitchFamily="34" charset="0"/>
              </a:rPr>
              <a:t>trailing behind Accenture and TCS, which had market shares of 9.4% and 8.6%, respectively, according to Statista. (Source: Statista)</a:t>
            </a:r>
          </a:p>
        </p:txBody>
      </p:sp>
      <p:sp>
        <p:nvSpPr>
          <p:cNvPr id="10" name="Google Shape;206;p21">
            <a:extLst>
              <a:ext uri="{FF2B5EF4-FFF2-40B4-BE49-F238E27FC236}">
                <a16:creationId xmlns:a16="http://schemas.microsoft.com/office/drawing/2014/main" id="{5435B4D2-1C83-5122-36DD-F1E4A652CFEA}"/>
              </a:ext>
            </a:extLst>
          </p:cNvPr>
          <p:cNvSpPr/>
          <p:nvPr/>
        </p:nvSpPr>
        <p:spPr>
          <a:xfrm>
            <a:off x="363175" y="3423359"/>
            <a:ext cx="328800" cy="328800"/>
          </a:xfrm>
          <a:prstGeom prst="ellipse">
            <a:avLst/>
          </a:prstGeom>
          <a:solidFill>
            <a:srgbClr val="00BFA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800" b="1" dirty="0">
                <a:solidFill>
                  <a:srgbClr val="FFFFFF"/>
                </a:solidFill>
                <a:latin typeface="Calibri" panose="020F0502020204030204" pitchFamily="34" charset="0"/>
                <a:ea typeface="Calibri" panose="020F0502020204030204" pitchFamily="34" charset="0"/>
                <a:cs typeface="Calibri" panose="020F0502020204030204" pitchFamily="34" charset="0"/>
              </a:rPr>
              <a:t>2</a:t>
            </a:r>
            <a:endParaRPr sz="800" b="1" dirty="0">
              <a:solidFill>
                <a:srgbClr val="FFFFFF"/>
              </a:solidFill>
              <a:latin typeface="Calibri" panose="020F0502020204030204" pitchFamily="34" charset="0"/>
              <a:ea typeface="Calibri" panose="020F0502020204030204" pitchFamily="34" charset="0"/>
              <a:cs typeface="Calibri" panose="020F0502020204030204" pitchFamily="34" charset="0"/>
            </a:endParaRPr>
          </a:p>
        </p:txBody>
      </p:sp>
      <p:cxnSp>
        <p:nvCxnSpPr>
          <p:cNvPr id="11" name="Google Shape;592;p31">
            <a:extLst>
              <a:ext uri="{FF2B5EF4-FFF2-40B4-BE49-F238E27FC236}">
                <a16:creationId xmlns:a16="http://schemas.microsoft.com/office/drawing/2014/main" id="{3215A410-07D7-5CC9-38C4-FAD24B48BD91}"/>
              </a:ext>
            </a:extLst>
          </p:cNvPr>
          <p:cNvCxnSpPr/>
          <p:nvPr/>
        </p:nvCxnSpPr>
        <p:spPr>
          <a:xfrm>
            <a:off x="5815144" y="1305813"/>
            <a:ext cx="0" cy="601113"/>
          </a:xfrm>
          <a:prstGeom prst="straightConnector1">
            <a:avLst/>
          </a:prstGeom>
          <a:noFill/>
          <a:ln w="9525" cap="flat" cmpd="sng">
            <a:solidFill>
              <a:schemeClr val="accent1"/>
            </a:solidFill>
            <a:prstDash val="dot"/>
            <a:round/>
            <a:headEnd type="none" w="med" len="med"/>
            <a:tailEnd type="none" w="med" len="med"/>
          </a:ln>
        </p:spPr>
      </p:cxn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Shape 540"/>
        <p:cNvGrpSpPr/>
        <p:nvPr/>
      </p:nvGrpSpPr>
      <p:grpSpPr>
        <a:xfrm>
          <a:off x="0" y="0"/>
          <a:ext cx="0" cy="0"/>
          <a:chOff x="0" y="0"/>
          <a:chExt cx="0" cy="0"/>
        </a:xfrm>
      </p:grpSpPr>
      <p:sp>
        <p:nvSpPr>
          <p:cNvPr id="541" name="Google Shape;541;p28"/>
          <p:cNvSpPr txBox="1">
            <a:spLocks noGrp="1"/>
          </p:cNvSpPr>
          <p:nvPr>
            <p:ph type="title"/>
          </p:nvPr>
        </p:nvSpPr>
        <p:spPr>
          <a:xfrm>
            <a:off x="734529" y="586596"/>
            <a:ext cx="8054703" cy="570300"/>
          </a:xfrm>
          <a:prstGeom prst="rect">
            <a:avLst/>
          </a:prstGeom>
          <a:noFill/>
          <a:ln>
            <a:noFill/>
          </a:ln>
        </p:spPr>
        <p:txBody>
          <a:bodyPr spcFirstLastPara="1" wrap="square" lIns="91425" tIns="91425" rIns="91425" bIns="91425" anchor="t" anchorCtr="0">
            <a:noAutofit/>
          </a:bodyPr>
          <a:lstStyle/>
          <a:p>
            <a:r>
              <a:rPr lang="en-GB" sz="2300" dirty="0">
                <a:latin typeface="Calibri" panose="020F0502020204030204" pitchFamily="34" charset="0"/>
                <a:ea typeface="Calibri" panose="020F0502020204030204" pitchFamily="34" charset="0"/>
                <a:cs typeface="Calibri" panose="020F0502020204030204" pitchFamily="34" charset="0"/>
              </a:rPr>
              <a:t>Cognizant (CTSH) – Valuation - CAPM &amp; Dividend Growth </a:t>
            </a:r>
            <a:endParaRPr sz="2300" dirty="0">
              <a:latin typeface="Calibri" panose="020F0502020204030204" pitchFamily="34" charset="0"/>
              <a:ea typeface="Calibri" panose="020F0502020204030204" pitchFamily="34" charset="0"/>
              <a:cs typeface="Calibri" panose="020F0502020204030204" pitchFamily="34" charset="0"/>
            </a:endParaRPr>
          </a:p>
        </p:txBody>
      </p:sp>
      <p:sp>
        <p:nvSpPr>
          <p:cNvPr id="542" name="Google Shape;542;p28"/>
          <p:cNvSpPr txBox="1">
            <a:spLocks noGrp="1"/>
          </p:cNvSpPr>
          <p:nvPr>
            <p:ph type="body" idx="1"/>
          </p:nvPr>
        </p:nvSpPr>
        <p:spPr>
          <a:xfrm>
            <a:off x="4848133" y="3582007"/>
            <a:ext cx="4127920" cy="1464130"/>
          </a:xfrm>
          <a:prstGeom prst="rect">
            <a:avLst/>
          </a:prstGeom>
          <a:solidFill>
            <a:schemeClr val="bg1"/>
          </a:solidFill>
        </p:spPr>
        <p:txBody>
          <a:bodyPr spcFirstLastPara="1" wrap="square" lIns="91425" tIns="91425" rIns="91425" bIns="91425" anchor="t" anchorCtr="0">
            <a:noAutofit/>
          </a:bodyPr>
          <a:lstStyle/>
          <a:p>
            <a:pPr marL="171450" indent="-171450" algn="just">
              <a:spcAft>
                <a:spcPts val="1600"/>
              </a:spcAft>
              <a:buFont typeface="Wingdings" panose="05000000000000000000" pitchFamily="2" charset="2"/>
              <a:buChar char="§"/>
            </a:pPr>
            <a:r>
              <a:rPr lang="en-GB" sz="1100" dirty="0">
                <a:latin typeface="Calibri" panose="020F0502020204030204" pitchFamily="34" charset="0"/>
                <a:ea typeface="Calibri" panose="020F0502020204030204" pitchFamily="34" charset="0"/>
                <a:cs typeface="Calibri" panose="020F0502020204030204" pitchFamily="34" charset="0"/>
              </a:rPr>
              <a:t>Dividend Growth Model is used to estimate the intrinsic value of a stock based on its dividends. </a:t>
            </a:r>
          </a:p>
          <a:p>
            <a:pPr marL="171450" indent="-171450" algn="just">
              <a:spcAft>
                <a:spcPts val="1600"/>
              </a:spcAft>
              <a:buFont typeface="Wingdings" panose="05000000000000000000" pitchFamily="2" charset="2"/>
              <a:buChar char="§"/>
            </a:pPr>
            <a:r>
              <a:rPr lang="en-GB" sz="1100" dirty="0">
                <a:latin typeface="Calibri" panose="020F0502020204030204" pitchFamily="34" charset="0"/>
                <a:ea typeface="Calibri" panose="020F0502020204030204" pitchFamily="34" charset="0"/>
                <a:cs typeface="Calibri" panose="020F0502020204030204" pitchFamily="34" charset="0"/>
              </a:rPr>
              <a:t>A </a:t>
            </a:r>
            <a:r>
              <a:rPr lang="en-GB" sz="1100" b="1" dirty="0">
                <a:latin typeface="Calibri" panose="020F0502020204030204" pitchFamily="34" charset="0"/>
                <a:ea typeface="Calibri" panose="020F0502020204030204" pitchFamily="34" charset="0"/>
                <a:cs typeface="Calibri" panose="020F0502020204030204" pitchFamily="34" charset="0"/>
              </a:rPr>
              <a:t>9.417%</a:t>
            </a:r>
            <a:r>
              <a:rPr lang="en-GB" sz="1100" dirty="0">
                <a:latin typeface="Calibri" panose="020F0502020204030204" pitchFamily="34" charset="0"/>
                <a:ea typeface="Calibri" panose="020F0502020204030204" pitchFamily="34" charset="0"/>
                <a:cs typeface="Calibri" panose="020F0502020204030204" pitchFamily="34" charset="0"/>
              </a:rPr>
              <a:t> growth rate is considered </a:t>
            </a:r>
            <a:r>
              <a:rPr lang="en-GB" sz="1100" b="1" dirty="0">
                <a:latin typeface="Calibri" panose="020F0502020204030204" pitchFamily="34" charset="0"/>
                <a:ea typeface="Calibri" panose="020F0502020204030204" pitchFamily="34" charset="0"/>
                <a:cs typeface="Calibri" panose="020F0502020204030204" pitchFamily="34" charset="0"/>
              </a:rPr>
              <a:t>moderate to high rate of growth</a:t>
            </a:r>
            <a:r>
              <a:rPr lang="en-GB" sz="1100" dirty="0">
                <a:latin typeface="Calibri" panose="020F0502020204030204" pitchFamily="34" charset="0"/>
                <a:ea typeface="Calibri" panose="020F0502020204030204" pitchFamily="34" charset="0"/>
                <a:cs typeface="Calibri" panose="020F0502020204030204" pitchFamily="34" charset="0"/>
              </a:rPr>
              <a:t>, it is generally seen as a positive sign for investors, as it suggests that the company is performing well and has a good outlook for the future.</a:t>
            </a:r>
          </a:p>
        </p:txBody>
      </p:sp>
      <p:graphicFrame>
        <p:nvGraphicFramePr>
          <p:cNvPr id="7" name="Object 6">
            <a:extLst>
              <a:ext uri="{FF2B5EF4-FFF2-40B4-BE49-F238E27FC236}">
                <a16:creationId xmlns:a16="http://schemas.microsoft.com/office/drawing/2014/main" id="{9501DF44-666F-DA8A-26E9-591845CB1F19}"/>
              </a:ext>
            </a:extLst>
          </p:cNvPr>
          <p:cNvGraphicFramePr>
            <a:graphicFrameLocks noChangeAspect="1"/>
          </p:cNvGraphicFramePr>
          <p:nvPr>
            <p:extLst>
              <p:ext uri="{D42A27DB-BD31-4B8C-83A1-F6EECF244321}">
                <p14:modId xmlns:p14="http://schemas.microsoft.com/office/powerpoint/2010/main" val="1935000936"/>
              </p:ext>
            </p:extLst>
          </p:nvPr>
        </p:nvGraphicFramePr>
        <p:xfrm>
          <a:off x="8304550" y="703912"/>
          <a:ext cx="717029" cy="639849"/>
        </p:xfrm>
        <a:graphic>
          <a:graphicData uri="http://schemas.openxmlformats.org/presentationml/2006/ole">
            <mc:AlternateContent xmlns:mc="http://schemas.openxmlformats.org/markup-compatibility/2006">
              <mc:Choice xmlns:v="urn:schemas-microsoft-com:vml" Requires="v">
                <p:oleObj name="Worksheet" showAsIcon="1" r:id="rId3" imgW="914458" imgH="816486" progId="Excel.Sheet.12">
                  <p:embed/>
                </p:oleObj>
              </mc:Choice>
              <mc:Fallback>
                <p:oleObj name="Worksheet" showAsIcon="1" r:id="rId3" imgW="914458" imgH="816486" progId="Excel.Sheet.12">
                  <p:embed/>
                  <p:pic>
                    <p:nvPicPr>
                      <p:cNvPr id="7" name="Object 6">
                        <a:extLst>
                          <a:ext uri="{FF2B5EF4-FFF2-40B4-BE49-F238E27FC236}">
                            <a16:creationId xmlns:a16="http://schemas.microsoft.com/office/drawing/2014/main" id="{9501DF44-666F-DA8A-26E9-591845CB1F19}"/>
                          </a:ext>
                        </a:extLst>
                      </p:cNvPr>
                      <p:cNvPicPr/>
                      <p:nvPr/>
                    </p:nvPicPr>
                    <p:blipFill>
                      <a:blip r:embed="rId4"/>
                      <a:stretch>
                        <a:fillRect/>
                      </a:stretch>
                    </p:blipFill>
                    <p:spPr>
                      <a:xfrm>
                        <a:off x="8304550" y="703912"/>
                        <a:ext cx="717029" cy="639849"/>
                      </a:xfrm>
                      <a:prstGeom prst="rect">
                        <a:avLst/>
                      </a:prstGeom>
                    </p:spPr>
                  </p:pic>
                </p:oleObj>
              </mc:Fallback>
            </mc:AlternateContent>
          </a:graphicData>
        </a:graphic>
      </p:graphicFrame>
      <p:sp>
        <p:nvSpPr>
          <p:cNvPr id="9" name="TextBox 8">
            <a:extLst>
              <a:ext uri="{FF2B5EF4-FFF2-40B4-BE49-F238E27FC236}">
                <a16:creationId xmlns:a16="http://schemas.microsoft.com/office/drawing/2014/main" id="{0CE5C154-FDD7-4BA8-65E2-E29D8C979419}"/>
              </a:ext>
            </a:extLst>
          </p:cNvPr>
          <p:cNvSpPr txBox="1"/>
          <p:nvPr/>
        </p:nvSpPr>
        <p:spPr>
          <a:xfrm>
            <a:off x="644577" y="1558977"/>
            <a:ext cx="3927423" cy="1138773"/>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just"/>
            <a:r>
              <a:rPr lang="en-CA" sz="1100" dirty="0">
                <a:solidFill>
                  <a:schemeClr val="accent1"/>
                </a:solidFill>
                <a:latin typeface="Calibri" panose="020F0502020204030204" pitchFamily="34" charset="0"/>
                <a:ea typeface="Calibri" panose="020F0502020204030204" pitchFamily="34" charset="0"/>
                <a:cs typeface="Calibri" panose="020F0502020204030204" pitchFamily="34" charset="0"/>
                <a:sym typeface="Lato"/>
              </a:rPr>
              <a:t>Using the CAPM, value of r (</a:t>
            </a:r>
            <a:r>
              <a:rPr lang="en-GB" sz="1100" dirty="0">
                <a:solidFill>
                  <a:schemeClr val="accent1"/>
                </a:solidFill>
                <a:latin typeface="Calibri" panose="020F0502020204030204" pitchFamily="34" charset="0"/>
                <a:ea typeface="Calibri" panose="020F0502020204030204" pitchFamily="34" charset="0"/>
                <a:cs typeface="Calibri" panose="020F0502020204030204" pitchFamily="34" charset="0"/>
                <a:sym typeface="Lato"/>
              </a:rPr>
              <a:t>the expected return on the asset)</a:t>
            </a:r>
            <a:r>
              <a:rPr lang="en-CA" sz="1100" dirty="0">
                <a:solidFill>
                  <a:schemeClr val="accent1"/>
                </a:solidFill>
                <a:latin typeface="Calibri" panose="020F0502020204030204" pitchFamily="34" charset="0"/>
                <a:ea typeface="Calibri" panose="020F0502020204030204" pitchFamily="34" charset="0"/>
                <a:cs typeface="Calibri" panose="020F0502020204030204" pitchFamily="34" charset="0"/>
                <a:sym typeface="Lato"/>
              </a:rPr>
              <a:t> comes out as </a:t>
            </a:r>
            <a:r>
              <a:rPr lang="en-US" b="1" dirty="0">
                <a:solidFill>
                  <a:schemeClr val="accent1"/>
                </a:solidFill>
                <a:latin typeface="Calibri" panose="020F0502020204030204" pitchFamily="34" charset="0"/>
                <a:ea typeface="Calibri" panose="020F0502020204030204" pitchFamily="34" charset="0"/>
                <a:cs typeface="Calibri" panose="020F0502020204030204" pitchFamily="34" charset="0"/>
              </a:rPr>
              <a:t>9.417%</a:t>
            </a:r>
            <a:r>
              <a:rPr lang="en-US" sz="1100" dirty="0">
                <a:solidFill>
                  <a:schemeClr val="accent1"/>
                </a:solidFill>
                <a:latin typeface="Calibri" panose="020F0502020204030204" pitchFamily="34" charset="0"/>
                <a:ea typeface="Calibri" panose="020F0502020204030204" pitchFamily="34" charset="0"/>
                <a:cs typeface="Calibri" panose="020F0502020204030204" pitchFamily="34" charset="0"/>
                <a:sym typeface="Lato"/>
              </a:rPr>
              <a:t>; with a calculated Beta value as </a:t>
            </a:r>
            <a:r>
              <a:rPr lang="en-US" b="1" dirty="0">
                <a:solidFill>
                  <a:schemeClr val="accent1"/>
                </a:solidFill>
                <a:latin typeface="Calibri" panose="020F0502020204030204" pitchFamily="34" charset="0"/>
                <a:ea typeface="Calibri" panose="020F0502020204030204" pitchFamily="34" charset="0"/>
                <a:cs typeface="Calibri" panose="020F0502020204030204" pitchFamily="34" charset="0"/>
              </a:rPr>
              <a:t>1.1035</a:t>
            </a:r>
            <a:r>
              <a:rPr lang="en-US" sz="1100" dirty="0">
                <a:solidFill>
                  <a:schemeClr val="accent1"/>
                </a:solidFill>
                <a:latin typeface="Calibri" panose="020F0502020204030204" pitchFamily="34" charset="0"/>
                <a:ea typeface="Calibri" panose="020F0502020204030204" pitchFamily="34" charset="0"/>
                <a:cs typeface="Calibri" panose="020F0502020204030204" pitchFamily="34" charset="0"/>
              </a:rPr>
              <a:t> (Yahoo value for Beta is 1.11 as on </a:t>
            </a:r>
            <a:r>
              <a:rPr lang="en-US" sz="1100" b="1" dirty="0">
                <a:solidFill>
                  <a:schemeClr val="accent1"/>
                </a:solidFill>
                <a:latin typeface="Calibri" panose="020F0502020204030204" pitchFamily="34" charset="0"/>
                <a:ea typeface="Calibri" panose="020F0502020204030204" pitchFamily="34" charset="0"/>
                <a:cs typeface="Calibri" panose="020F0502020204030204" pitchFamily="34" charset="0"/>
              </a:rPr>
              <a:t>7/4/2023</a:t>
            </a:r>
            <a:r>
              <a:rPr lang="en-US" sz="1100" dirty="0">
                <a:solidFill>
                  <a:schemeClr val="accent1"/>
                </a:solidFill>
                <a:latin typeface="Calibri" panose="020F0502020204030204" pitchFamily="34" charset="0"/>
                <a:ea typeface="Calibri" panose="020F0502020204030204" pitchFamily="34" charset="0"/>
                <a:cs typeface="Calibri" panose="020F0502020204030204" pitchFamily="34" charset="0"/>
              </a:rPr>
              <a:t>).  </a:t>
            </a:r>
            <a:r>
              <a:rPr lang="en-US" sz="1100" dirty="0">
                <a:solidFill>
                  <a:schemeClr val="accent1"/>
                </a:solidFill>
                <a:latin typeface="Calibri" panose="020F0502020204030204" pitchFamily="34" charset="0"/>
                <a:ea typeface="Calibri" panose="020F0502020204030204" pitchFamily="34" charset="0"/>
                <a:cs typeface="Calibri" panose="020F0502020204030204" pitchFamily="34" charset="0"/>
                <a:sym typeface="Lato"/>
              </a:rPr>
              <a:t> </a:t>
            </a:r>
          </a:p>
          <a:p>
            <a:pPr algn="just"/>
            <a:endParaRPr lang="pt-BR" sz="1800" b="0" i="0" u="none" strike="noStrike" dirty="0">
              <a:solidFill>
                <a:srgbClr val="374151"/>
              </a:solidFill>
              <a:effectLst/>
              <a:latin typeface="Segoe UI" panose="020B0502040204020203" pitchFamily="34" charset="0"/>
            </a:endParaRPr>
          </a:p>
          <a:p>
            <a:pPr algn="r"/>
            <a:r>
              <a:rPr lang="pt-BR" b="1" dirty="0">
                <a:solidFill>
                  <a:schemeClr val="accent1"/>
                </a:solidFill>
                <a:highlight>
                  <a:srgbClr val="FFFF00"/>
                </a:highlight>
                <a:latin typeface="Calibri" panose="020F0502020204030204" pitchFamily="34" charset="0"/>
                <a:ea typeface="Calibri" panose="020F0502020204030204" pitchFamily="34" charset="0"/>
                <a:cs typeface="Calibri" panose="020F0502020204030204" pitchFamily="34" charset="0"/>
              </a:rPr>
              <a:t>r = rf + β(rm - rf)</a:t>
            </a:r>
            <a:endParaRPr lang="en-US" b="1" dirty="0">
              <a:solidFill>
                <a:schemeClr val="accent1"/>
              </a:solidFill>
              <a:highlight>
                <a:srgbClr val="FFFF00"/>
              </a:highlight>
              <a:latin typeface="Calibri" panose="020F0502020204030204" pitchFamily="34" charset="0"/>
              <a:ea typeface="Calibri" panose="020F0502020204030204" pitchFamily="34" charset="0"/>
              <a:cs typeface="Calibri" panose="020F0502020204030204" pitchFamily="34" charset="0"/>
              <a:sym typeface="Lato"/>
            </a:endParaRPr>
          </a:p>
        </p:txBody>
      </p:sp>
      <p:sp>
        <p:nvSpPr>
          <p:cNvPr id="10" name="Rectangle: Rounded Corners 9">
            <a:extLst>
              <a:ext uri="{FF2B5EF4-FFF2-40B4-BE49-F238E27FC236}">
                <a16:creationId xmlns:a16="http://schemas.microsoft.com/office/drawing/2014/main" id="{8EDB983C-12B1-367A-9B29-CBC5F4965485}"/>
              </a:ext>
            </a:extLst>
          </p:cNvPr>
          <p:cNvSpPr/>
          <p:nvPr/>
        </p:nvSpPr>
        <p:spPr>
          <a:xfrm>
            <a:off x="599607" y="1294151"/>
            <a:ext cx="949377" cy="2648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CAPM</a:t>
            </a:r>
            <a:endParaRPr lang="en-US" dirty="0"/>
          </a:p>
        </p:txBody>
      </p:sp>
      <p:sp>
        <p:nvSpPr>
          <p:cNvPr id="11" name="Rectangle: Rounded Corners 10">
            <a:extLst>
              <a:ext uri="{FF2B5EF4-FFF2-40B4-BE49-F238E27FC236}">
                <a16:creationId xmlns:a16="http://schemas.microsoft.com/office/drawing/2014/main" id="{EE91D299-D314-890E-DF05-4576A2EECD8B}"/>
              </a:ext>
            </a:extLst>
          </p:cNvPr>
          <p:cNvSpPr/>
          <p:nvPr/>
        </p:nvSpPr>
        <p:spPr>
          <a:xfrm>
            <a:off x="599607" y="2986037"/>
            <a:ext cx="2093626" cy="2648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Dividend Growth Model</a:t>
            </a:r>
            <a:endParaRPr lang="en-US" dirty="0"/>
          </a:p>
        </p:txBody>
      </p:sp>
      <p:pic>
        <p:nvPicPr>
          <p:cNvPr id="12" name="Picture 11" descr="Graphical user interface, text, application, email&#10;&#10;Description automatically generated">
            <a:extLst>
              <a:ext uri="{FF2B5EF4-FFF2-40B4-BE49-F238E27FC236}">
                <a16:creationId xmlns:a16="http://schemas.microsoft.com/office/drawing/2014/main" id="{48285793-C4D4-E28D-2ED4-B3A2E8C5E492}"/>
              </a:ext>
            </a:extLst>
          </p:cNvPr>
          <p:cNvPicPr>
            <a:picLocks noChangeAspect="1"/>
          </p:cNvPicPr>
          <p:nvPr/>
        </p:nvPicPr>
        <p:blipFill rotWithShape="1">
          <a:blip r:embed="rId5"/>
          <a:srcRect b="22039"/>
          <a:stretch/>
        </p:blipFill>
        <p:spPr>
          <a:xfrm>
            <a:off x="804471" y="2178508"/>
            <a:ext cx="1129259" cy="44225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3" name="TextBox 12">
            <a:extLst>
              <a:ext uri="{FF2B5EF4-FFF2-40B4-BE49-F238E27FC236}">
                <a16:creationId xmlns:a16="http://schemas.microsoft.com/office/drawing/2014/main" id="{A3F1373F-9795-7B6E-93F9-1719DD67F0AA}"/>
              </a:ext>
            </a:extLst>
          </p:cNvPr>
          <p:cNvSpPr txBox="1"/>
          <p:nvPr/>
        </p:nvSpPr>
        <p:spPr>
          <a:xfrm>
            <a:off x="644577" y="3262933"/>
            <a:ext cx="3927423" cy="1538883"/>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just"/>
            <a:r>
              <a:rPr lang="en-US" sz="1100" dirty="0">
                <a:solidFill>
                  <a:schemeClr val="accent1"/>
                </a:solidFill>
                <a:latin typeface="Calibri" panose="020F0502020204030204" pitchFamily="34" charset="0"/>
                <a:ea typeface="Calibri" panose="020F0502020204030204" pitchFamily="34" charset="0"/>
                <a:cs typeface="Calibri" panose="020F0502020204030204" pitchFamily="34" charset="0"/>
              </a:rPr>
              <a:t>Expected return on asset </a:t>
            </a:r>
            <a:r>
              <a:rPr lang="en-US" sz="1100" b="1" dirty="0">
                <a:solidFill>
                  <a:schemeClr val="accent1"/>
                </a:solidFill>
                <a:latin typeface="Calibri" panose="020F0502020204030204" pitchFamily="34" charset="0"/>
                <a:ea typeface="Calibri" panose="020F0502020204030204" pitchFamily="34" charset="0"/>
                <a:cs typeface="Calibri" panose="020F0502020204030204" pitchFamily="34" charset="0"/>
              </a:rPr>
              <a:t>(r)</a:t>
            </a:r>
            <a:r>
              <a:rPr lang="en-US" sz="1100" dirty="0">
                <a:solidFill>
                  <a:schemeClr val="accent1"/>
                </a:solidFill>
                <a:latin typeface="Calibri" panose="020F0502020204030204" pitchFamily="34" charset="0"/>
                <a:ea typeface="Calibri" panose="020F0502020204030204" pitchFamily="34" charset="0"/>
                <a:cs typeface="Calibri" panose="020F0502020204030204" pitchFamily="34" charset="0"/>
              </a:rPr>
              <a:t> = </a:t>
            </a:r>
            <a:r>
              <a:rPr lang="en-US" sz="1100" b="1" dirty="0">
                <a:solidFill>
                  <a:schemeClr val="accent1"/>
                </a:solidFill>
                <a:latin typeface="Calibri" panose="020F0502020204030204" pitchFamily="34" charset="0"/>
                <a:ea typeface="Calibri" panose="020F0502020204030204" pitchFamily="34" charset="0"/>
                <a:cs typeface="Calibri" panose="020F0502020204030204" pitchFamily="34" charset="0"/>
              </a:rPr>
              <a:t>9.417%</a:t>
            </a:r>
          </a:p>
          <a:p>
            <a:pPr algn="just"/>
            <a:r>
              <a:rPr lang="en-US" sz="1100" dirty="0">
                <a:solidFill>
                  <a:schemeClr val="accent1"/>
                </a:solidFill>
                <a:latin typeface="Calibri" panose="020F0502020204030204" pitchFamily="34" charset="0"/>
                <a:ea typeface="Calibri" panose="020F0502020204030204" pitchFamily="34" charset="0"/>
                <a:cs typeface="Calibri" panose="020F0502020204030204" pitchFamily="34" charset="0"/>
              </a:rPr>
              <a:t>Earnings Per Share = $ 4.42 </a:t>
            </a:r>
          </a:p>
          <a:p>
            <a:pPr algn="just"/>
            <a:r>
              <a:rPr lang="en-US" sz="1100" dirty="0">
                <a:solidFill>
                  <a:schemeClr val="accent1"/>
                </a:solidFill>
                <a:latin typeface="Calibri" panose="020F0502020204030204" pitchFamily="34" charset="0"/>
                <a:ea typeface="Calibri" panose="020F0502020204030204" pitchFamily="34" charset="0"/>
                <a:cs typeface="Calibri" panose="020F0502020204030204" pitchFamily="34" charset="0"/>
              </a:rPr>
              <a:t>Payout Ratio = 24.67% </a:t>
            </a:r>
          </a:p>
          <a:p>
            <a:pPr algn="just"/>
            <a:r>
              <a:rPr lang="en-US" sz="1100" dirty="0">
                <a:solidFill>
                  <a:schemeClr val="accent1"/>
                </a:solidFill>
                <a:latin typeface="Calibri" panose="020F0502020204030204" pitchFamily="34" charset="0"/>
                <a:ea typeface="Calibri" panose="020F0502020204030204" pitchFamily="34" charset="0"/>
                <a:cs typeface="Calibri" panose="020F0502020204030204" pitchFamily="34" charset="0"/>
              </a:rPr>
              <a:t>Dividend per share</a:t>
            </a:r>
            <a:r>
              <a:rPr lang="en-US" sz="1100" b="1" dirty="0">
                <a:solidFill>
                  <a:schemeClr val="accent1"/>
                </a:solidFill>
                <a:latin typeface="Calibri" panose="020F0502020204030204" pitchFamily="34" charset="0"/>
                <a:ea typeface="Calibri" panose="020F0502020204030204" pitchFamily="34" charset="0"/>
                <a:cs typeface="Calibri" panose="020F0502020204030204" pitchFamily="34" charset="0"/>
              </a:rPr>
              <a:t>(DS)</a:t>
            </a:r>
            <a:r>
              <a:rPr lang="en-US" sz="1100" dirty="0">
                <a:solidFill>
                  <a:schemeClr val="accent1"/>
                </a:solidFill>
                <a:latin typeface="Calibri" panose="020F0502020204030204" pitchFamily="34" charset="0"/>
                <a:ea typeface="Calibri" panose="020F0502020204030204" pitchFamily="34" charset="0"/>
                <a:cs typeface="Calibri" panose="020F0502020204030204" pitchFamily="34" charset="0"/>
              </a:rPr>
              <a:t>=Earnings per Share*Payout Ratio=</a:t>
            </a:r>
            <a:r>
              <a:rPr lang="en-US" sz="1100" b="1" dirty="0">
                <a:solidFill>
                  <a:schemeClr val="accent1"/>
                </a:solidFill>
                <a:latin typeface="Calibri" panose="020F0502020204030204" pitchFamily="34" charset="0"/>
                <a:ea typeface="Calibri" panose="020F0502020204030204" pitchFamily="34" charset="0"/>
                <a:cs typeface="Calibri" panose="020F0502020204030204" pitchFamily="34" charset="0"/>
              </a:rPr>
              <a:t>$ 1.089</a:t>
            </a:r>
          </a:p>
          <a:p>
            <a:pPr algn="just"/>
            <a:r>
              <a:rPr lang="en-US" sz="1100" dirty="0">
                <a:solidFill>
                  <a:schemeClr val="accent1"/>
                </a:solidFill>
                <a:latin typeface="Calibri" panose="020F0502020204030204" pitchFamily="34" charset="0"/>
                <a:ea typeface="Calibri" panose="020F0502020204030204" pitchFamily="34" charset="0"/>
                <a:cs typeface="Calibri" panose="020F0502020204030204" pitchFamily="34" charset="0"/>
              </a:rPr>
              <a:t>Dividend growth rate </a:t>
            </a:r>
            <a:r>
              <a:rPr lang="en-US" sz="1100" b="1" dirty="0">
                <a:solidFill>
                  <a:schemeClr val="accent1"/>
                </a:solidFill>
                <a:latin typeface="Calibri" panose="020F0502020204030204" pitchFamily="34" charset="0"/>
                <a:ea typeface="Calibri" panose="020F0502020204030204" pitchFamily="34" charset="0"/>
                <a:cs typeface="Calibri" panose="020F0502020204030204" pitchFamily="34" charset="0"/>
              </a:rPr>
              <a:t>(g)</a:t>
            </a:r>
            <a:r>
              <a:rPr lang="en-US" sz="1100" dirty="0">
                <a:solidFill>
                  <a:schemeClr val="accent1"/>
                </a:solidFill>
                <a:latin typeface="Calibri" panose="020F0502020204030204" pitchFamily="34" charset="0"/>
                <a:ea typeface="Calibri" panose="020F0502020204030204" pitchFamily="34" charset="0"/>
                <a:cs typeface="Calibri" panose="020F0502020204030204" pitchFamily="34" charset="0"/>
              </a:rPr>
              <a:t> = </a:t>
            </a:r>
            <a:r>
              <a:rPr lang="en-US" sz="1100" b="1" dirty="0">
                <a:solidFill>
                  <a:schemeClr val="accent1"/>
                </a:solidFill>
                <a:latin typeface="Calibri" panose="020F0502020204030204" pitchFamily="34" charset="0"/>
                <a:ea typeface="Calibri" panose="020F0502020204030204" pitchFamily="34" charset="0"/>
                <a:cs typeface="Calibri" panose="020F0502020204030204" pitchFamily="34" charset="0"/>
              </a:rPr>
              <a:t>7.9%</a:t>
            </a:r>
            <a:endParaRPr lang="en-US" sz="1100" dirty="0">
              <a:solidFill>
                <a:schemeClr val="accent1"/>
              </a:solidFill>
              <a:latin typeface="Calibri" panose="020F0502020204030204" pitchFamily="34" charset="0"/>
              <a:ea typeface="Calibri" panose="020F0502020204030204" pitchFamily="34" charset="0"/>
              <a:cs typeface="Calibri" panose="020F0502020204030204" pitchFamily="34" charset="0"/>
            </a:endParaRPr>
          </a:p>
          <a:p>
            <a:pPr algn="just"/>
            <a:endParaRPr lang="en-GB" sz="1100" dirty="0">
              <a:solidFill>
                <a:schemeClr val="accent1"/>
              </a:solidFill>
              <a:latin typeface="Calibri" panose="020F0502020204030204" pitchFamily="34" charset="0"/>
              <a:ea typeface="Calibri" panose="020F0502020204030204" pitchFamily="34" charset="0"/>
              <a:cs typeface="Calibri" panose="020F0502020204030204" pitchFamily="34" charset="0"/>
            </a:endParaRPr>
          </a:p>
          <a:p>
            <a:pPr algn="just"/>
            <a:r>
              <a:rPr lang="en-GB" sz="1100" dirty="0">
                <a:solidFill>
                  <a:schemeClr val="accent1"/>
                </a:solidFill>
                <a:latin typeface="Calibri" panose="020F0502020204030204" pitchFamily="34" charset="0"/>
                <a:ea typeface="Calibri" panose="020F0502020204030204" pitchFamily="34" charset="0"/>
                <a:cs typeface="Calibri" panose="020F0502020204030204" pitchFamily="34" charset="0"/>
              </a:rPr>
              <a:t>Value = </a:t>
            </a:r>
            <a:r>
              <a:rPr lang="en-US" b="1" dirty="0">
                <a:solidFill>
                  <a:schemeClr val="accent1"/>
                </a:solidFill>
                <a:latin typeface="Calibri" panose="020F0502020204030204" pitchFamily="34" charset="0"/>
                <a:ea typeface="Calibri" panose="020F0502020204030204" pitchFamily="34" charset="0"/>
                <a:cs typeface="Calibri" panose="020F0502020204030204" pitchFamily="34" charset="0"/>
              </a:rPr>
              <a:t>$ 71.715 </a:t>
            </a:r>
            <a:endParaRPr lang="en-GB" b="1" dirty="0">
              <a:solidFill>
                <a:schemeClr val="accent1"/>
              </a:solidFill>
              <a:latin typeface="Calibri" panose="020F0502020204030204" pitchFamily="34" charset="0"/>
              <a:ea typeface="Calibri" panose="020F0502020204030204" pitchFamily="34" charset="0"/>
              <a:cs typeface="Calibri" panose="020F0502020204030204" pitchFamily="34" charset="0"/>
            </a:endParaRPr>
          </a:p>
          <a:p>
            <a:pPr algn="r"/>
            <a:r>
              <a:rPr lang="en-GB" b="1" dirty="0">
                <a:solidFill>
                  <a:schemeClr val="accent1"/>
                </a:solidFill>
                <a:highlight>
                  <a:srgbClr val="FFFF00"/>
                </a:highlight>
                <a:latin typeface="Calibri" panose="020F0502020204030204" pitchFamily="34" charset="0"/>
                <a:ea typeface="Calibri" panose="020F0502020204030204" pitchFamily="34" charset="0"/>
                <a:cs typeface="Calibri" panose="020F0502020204030204" pitchFamily="34" charset="0"/>
              </a:rPr>
              <a:t>Value = DS / (r - g) </a:t>
            </a:r>
            <a:endParaRPr lang="en-US" b="1" dirty="0">
              <a:solidFill>
                <a:schemeClr val="accent1"/>
              </a:solidFill>
              <a:highlight>
                <a:srgbClr val="FFFF00"/>
              </a:highlight>
              <a:latin typeface="Calibri" panose="020F0502020204030204" pitchFamily="34" charset="0"/>
              <a:ea typeface="Calibri" panose="020F0502020204030204" pitchFamily="34" charset="0"/>
              <a:cs typeface="Calibri" panose="020F0502020204030204" pitchFamily="34" charset="0"/>
            </a:endParaRPr>
          </a:p>
        </p:txBody>
      </p:sp>
      <p:pic>
        <p:nvPicPr>
          <p:cNvPr id="15" name="Picture 14">
            <a:extLst>
              <a:ext uri="{FF2B5EF4-FFF2-40B4-BE49-F238E27FC236}">
                <a16:creationId xmlns:a16="http://schemas.microsoft.com/office/drawing/2014/main" id="{9077DCEC-F258-A784-35E2-FDA6CBF24940}"/>
              </a:ext>
            </a:extLst>
          </p:cNvPr>
          <p:cNvPicPr>
            <a:picLocks noChangeAspect="1"/>
          </p:cNvPicPr>
          <p:nvPr/>
        </p:nvPicPr>
        <p:blipFill>
          <a:blip r:embed="rId6"/>
          <a:stretch>
            <a:fillRect/>
          </a:stretch>
        </p:blipFill>
        <p:spPr>
          <a:xfrm>
            <a:off x="4848132" y="1152132"/>
            <a:ext cx="4127920" cy="2348661"/>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25"/>
          <p:cNvSpPr txBox="1">
            <a:spLocks noGrp="1"/>
          </p:cNvSpPr>
          <p:nvPr>
            <p:ph type="title"/>
          </p:nvPr>
        </p:nvSpPr>
        <p:spPr>
          <a:xfrm>
            <a:off x="559984" y="519662"/>
            <a:ext cx="3893400" cy="550124"/>
          </a:xfrm>
          <a:prstGeom prst="rect">
            <a:avLst/>
          </a:prstGeom>
          <a:noFill/>
          <a:ln>
            <a:noFill/>
          </a:ln>
        </p:spPr>
        <p:txBody>
          <a:bodyPr spcFirstLastPara="1" wrap="square" lIns="91425" tIns="91425" rIns="91425" bIns="91425" anchor="t" anchorCtr="0">
            <a:noAutofit/>
          </a:bodyPr>
          <a:lstStyle/>
          <a:p>
            <a:r>
              <a:rPr lang="en-CA" sz="2300" dirty="0">
                <a:latin typeface="Calibri" panose="020F0502020204030204" pitchFamily="34" charset="0"/>
                <a:ea typeface="Calibri" panose="020F0502020204030204" pitchFamily="34" charset="0"/>
                <a:cs typeface="Calibri" panose="020F0502020204030204" pitchFamily="34" charset="0"/>
              </a:rPr>
              <a:t>Ratios</a:t>
            </a:r>
            <a:endParaRPr sz="2300" dirty="0">
              <a:latin typeface="Calibri" panose="020F0502020204030204" pitchFamily="34" charset="0"/>
              <a:ea typeface="Calibri" panose="020F0502020204030204" pitchFamily="34" charset="0"/>
              <a:cs typeface="Calibri" panose="020F0502020204030204" pitchFamily="34" charset="0"/>
            </a:endParaRPr>
          </a:p>
        </p:txBody>
      </p:sp>
      <p:sp>
        <p:nvSpPr>
          <p:cNvPr id="2" name="TextBox 1">
            <a:extLst>
              <a:ext uri="{FF2B5EF4-FFF2-40B4-BE49-F238E27FC236}">
                <a16:creationId xmlns:a16="http://schemas.microsoft.com/office/drawing/2014/main" id="{5196FBB7-C9C3-97A5-EEB0-3DC7EE014EAB}"/>
              </a:ext>
            </a:extLst>
          </p:cNvPr>
          <p:cNvSpPr txBox="1"/>
          <p:nvPr/>
        </p:nvSpPr>
        <p:spPr>
          <a:xfrm>
            <a:off x="878439" y="1244618"/>
            <a:ext cx="7428217" cy="2074927"/>
          </a:xfrm>
          <a:prstGeom prst="rect">
            <a:avLst/>
          </a:prstGeom>
          <a:noFill/>
        </p:spPr>
        <p:txBody>
          <a:bodyPr wrap="square" rtlCol="0">
            <a:spAutoFit/>
          </a:bodyPr>
          <a:lstStyle/>
          <a:p>
            <a:pPr marL="0" marR="0" algn="just">
              <a:lnSpc>
                <a:spcPct val="107000"/>
              </a:lnSpc>
              <a:spcBef>
                <a:spcPts val="0"/>
              </a:spcBef>
              <a:spcAft>
                <a:spcPts val="800"/>
              </a:spcAft>
            </a:pPr>
            <a:r>
              <a:rPr lang="en-US" sz="1200" b="1" u="sng" kern="100" dirty="0">
                <a:latin typeface="Calibri" panose="020F0502020204030204" pitchFamily="34" charset="0"/>
                <a:ea typeface="Calibri" panose="020F0502020204030204" pitchFamily="34" charset="0"/>
                <a:cs typeface="Times New Roman" panose="02020603050405020304" pitchFamily="18" charset="0"/>
              </a:rPr>
              <a:t>L</a:t>
            </a:r>
            <a:r>
              <a:rPr lang="en-US" sz="1200" b="1" u="sng" kern="100" dirty="0">
                <a:effectLst/>
                <a:latin typeface="Calibri" panose="020F0502020204030204" pitchFamily="34" charset="0"/>
                <a:ea typeface="Calibri" panose="020F0502020204030204" pitchFamily="34" charset="0"/>
                <a:cs typeface="Times New Roman" panose="02020603050405020304" pitchFamily="18" charset="0"/>
              </a:rPr>
              <a:t>iquidity ratios:</a:t>
            </a:r>
          </a:p>
          <a:p>
            <a:pPr marL="0" marR="0" algn="just">
              <a:lnSpc>
                <a:spcPct val="107000"/>
              </a:lnSpc>
              <a:spcBef>
                <a:spcPts val="0"/>
              </a:spcBef>
              <a:spcAft>
                <a:spcPts val="800"/>
              </a:spcAft>
            </a:pPr>
            <a:r>
              <a:rPr lang="en-GB" sz="1200" kern="100" dirty="0">
                <a:effectLst/>
                <a:latin typeface="Calibri" panose="020F0502020204030204" pitchFamily="34" charset="0"/>
                <a:ea typeface="Calibri" panose="020F0502020204030204" pitchFamily="34" charset="0"/>
                <a:cs typeface="Times New Roman" panose="02020603050405020304" pitchFamily="18" charset="0"/>
              </a:rPr>
              <a:t>Liquidity is the amount of cash and easily-convertible-to-cash assets a company owns to manage its short-term debt obligations; Liquidity is a key factor in assessing a company's basic financial health. Before a company can prosper in the long term, it must first be able to survive in the short term</a:t>
            </a: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CA" sz="1200" b="1" kern="100" dirty="0">
                <a:effectLst/>
                <a:latin typeface="Calibri" panose="020F0502020204030204" pitchFamily="34" charset="0"/>
                <a:ea typeface="Calibri" panose="020F0502020204030204" pitchFamily="34" charset="0"/>
                <a:cs typeface="Times New Roman" panose="02020603050405020304" pitchFamily="18" charset="0"/>
              </a:rPr>
              <a:t>Current Ratio</a:t>
            </a:r>
            <a:r>
              <a:rPr lang="en-CA" sz="1200" kern="100" dirty="0">
                <a:effectLst/>
                <a:latin typeface="Calibri" panose="020F0502020204030204" pitchFamily="34" charset="0"/>
                <a:ea typeface="Calibri" panose="020F0502020204030204" pitchFamily="34" charset="0"/>
                <a:cs typeface="Times New Roman" panose="02020603050405020304" pitchFamily="18" charset="0"/>
              </a:rPr>
              <a:t>:</a:t>
            </a:r>
            <a:r>
              <a:rPr lang="en-CA" sz="1200" b="1" u="sng" kern="100" dirty="0">
                <a:latin typeface="Calibri" panose="020F0502020204030204" pitchFamily="34" charset="0"/>
                <a:ea typeface="Calibri" panose="020F0502020204030204" pitchFamily="34" charset="0"/>
                <a:cs typeface="Times New Roman" panose="02020603050405020304" pitchFamily="18" charset="0"/>
              </a:rPr>
              <a:t> 2.17 </a:t>
            </a:r>
            <a:r>
              <a:rPr lang="en-CA" sz="1200" kern="100" dirty="0">
                <a:effectLst/>
                <a:latin typeface="Calibri" panose="020F0502020204030204" pitchFamily="34" charset="0"/>
                <a:ea typeface="Calibri" panose="020F0502020204030204" pitchFamily="34" charset="0"/>
                <a:cs typeface="Times New Roman" panose="02020603050405020304" pitchFamily="18" charset="0"/>
              </a:rPr>
              <a:t>– Industry between 1.5 and 3,</a:t>
            </a:r>
            <a:r>
              <a:rPr lang="en-US" sz="1200" b="1"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200" b="1" kern="100" dirty="0">
                <a:solidFill>
                  <a:srgbClr val="00B050"/>
                </a:solidFill>
                <a:effectLst/>
                <a:latin typeface="Calibri" panose="020F0502020204030204" pitchFamily="34" charset="0"/>
                <a:ea typeface="Calibri" panose="020F0502020204030204" pitchFamily="34" charset="0"/>
                <a:cs typeface="Times New Roman" panose="02020603050405020304" pitchFamily="18" charset="0"/>
              </a:rPr>
              <a:t>CTSH is well placed here </a:t>
            </a:r>
            <a:endParaRPr lang="en-US" sz="1200" kern="100" dirty="0">
              <a:solidFill>
                <a:srgbClr val="00B050"/>
              </a:solidFill>
              <a:effectLst/>
              <a:latin typeface="Calibri" panose="020F0502020204030204" pitchFamily="34" charset="0"/>
              <a:ea typeface="Calibri" panose="020F0502020204030204" pitchFamily="34" charset="0"/>
              <a:cs typeface="Times New Roman" panose="02020603050405020304" pitchFamily="18" charset="0"/>
            </a:endParaRPr>
          </a:p>
          <a:p>
            <a:pPr marL="0" algn="just">
              <a:lnSpc>
                <a:spcPct val="107000"/>
              </a:lnSpc>
              <a:spcAft>
                <a:spcPts val="800"/>
              </a:spcAft>
            </a:pPr>
            <a:r>
              <a:rPr lang="en-CA" sz="1200" b="1" kern="100" dirty="0">
                <a:effectLst/>
                <a:latin typeface="Calibri" panose="020F0502020204030204" pitchFamily="34" charset="0"/>
                <a:ea typeface="Calibri" panose="020F0502020204030204" pitchFamily="34" charset="0"/>
                <a:cs typeface="Times New Roman" panose="02020603050405020304" pitchFamily="18" charset="0"/>
              </a:rPr>
              <a:t>Quick Ratio</a:t>
            </a:r>
            <a:r>
              <a:rPr lang="en-CA" sz="1200" kern="100" dirty="0">
                <a:effectLst/>
                <a:latin typeface="Calibri" panose="020F0502020204030204" pitchFamily="34" charset="0"/>
                <a:ea typeface="Calibri" panose="020F0502020204030204" pitchFamily="34" charset="0"/>
                <a:cs typeface="Times New Roman" panose="02020603050405020304" pitchFamily="18" charset="0"/>
              </a:rPr>
              <a:t>: </a:t>
            </a:r>
            <a:r>
              <a:rPr lang="en-CA" sz="1200" b="1" u="sng" kern="100" dirty="0">
                <a:latin typeface="Calibri" panose="020F0502020204030204" pitchFamily="34" charset="0"/>
                <a:ea typeface="Calibri" panose="020F0502020204030204" pitchFamily="34" charset="0"/>
                <a:cs typeface="Times New Roman" panose="02020603050405020304" pitchFamily="18" charset="0"/>
              </a:rPr>
              <a:t>1.42</a:t>
            </a:r>
            <a:r>
              <a:rPr lang="en-CA" sz="1200" kern="100" dirty="0">
                <a:effectLst/>
                <a:latin typeface="Calibri" panose="020F0502020204030204" pitchFamily="34" charset="0"/>
                <a:ea typeface="Calibri" panose="020F0502020204030204" pitchFamily="34" charset="0"/>
                <a:cs typeface="Times New Roman" panose="02020603050405020304" pitchFamily="18" charset="0"/>
              </a:rPr>
              <a:t> – have cash assets to pay current liabilities</a:t>
            </a: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a:t>
            </a:r>
            <a:r>
              <a:rPr lang="en-US" sz="1200" b="1"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200" b="1" kern="100" dirty="0">
                <a:solidFill>
                  <a:srgbClr val="00B050"/>
                </a:solidFill>
                <a:latin typeface="Calibri" panose="020F0502020204030204" pitchFamily="34" charset="0"/>
                <a:ea typeface="Calibri" panose="020F0502020204030204" pitchFamily="34" charset="0"/>
                <a:cs typeface="Times New Roman" panose="02020603050405020304" pitchFamily="18" charset="0"/>
              </a:rPr>
              <a:t>CTSH is well placed here </a:t>
            </a:r>
          </a:p>
          <a:p>
            <a:pPr algn="just">
              <a:lnSpc>
                <a:spcPct val="107000"/>
              </a:lnSpc>
              <a:spcAft>
                <a:spcPts val="800"/>
              </a:spcAft>
            </a:pPr>
            <a:r>
              <a:rPr lang="en-CA" sz="1200" b="1" kern="100" dirty="0">
                <a:effectLst/>
                <a:latin typeface="Calibri" panose="020F0502020204030204" pitchFamily="34" charset="0"/>
                <a:ea typeface="Calibri" panose="020F0502020204030204" pitchFamily="34" charset="0"/>
                <a:cs typeface="Times New Roman" panose="02020603050405020304" pitchFamily="18" charset="0"/>
              </a:rPr>
              <a:t>Cash Ratio</a:t>
            </a:r>
            <a:r>
              <a:rPr lang="en-CA" sz="1200" kern="100" dirty="0">
                <a:effectLst/>
                <a:latin typeface="Calibri" panose="020F0502020204030204" pitchFamily="34" charset="0"/>
                <a:ea typeface="Calibri" panose="020F0502020204030204" pitchFamily="34" charset="0"/>
                <a:cs typeface="Times New Roman" panose="02020603050405020304" pitchFamily="18" charset="0"/>
              </a:rPr>
              <a:t>: </a:t>
            </a:r>
            <a:r>
              <a:rPr lang="en-CA" sz="1200" b="1" u="sng" kern="100" dirty="0">
                <a:latin typeface="Calibri" panose="020F0502020204030204" pitchFamily="34" charset="0"/>
                <a:ea typeface="Calibri" panose="020F0502020204030204" pitchFamily="34" charset="0"/>
                <a:cs typeface="Times New Roman" panose="02020603050405020304" pitchFamily="18" charset="0"/>
              </a:rPr>
              <a:t>1.40</a:t>
            </a:r>
            <a:r>
              <a:rPr lang="en-CA" sz="1200" kern="100" dirty="0">
                <a:effectLst/>
                <a:latin typeface="Calibri" panose="020F0502020204030204" pitchFamily="34" charset="0"/>
                <a:ea typeface="Calibri" panose="020F0502020204030204" pitchFamily="34" charset="0"/>
                <a:cs typeface="Times New Roman" panose="02020603050405020304" pitchFamily="18" charset="0"/>
              </a:rPr>
              <a:t> – CTSH being service industry have minimal inventory so very similar Quick and Cash ratios, </a:t>
            </a:r>
            <a:r>
              <a:rPr lang="en-US" sz="1200" b="1" kern="100" dirty="0">
                <a:solidFill>
                  <a:srgbClr val="00B050"/>
                </a:solidFill>
                <a:latin typeface="Calibri" panose="020F0502020204030204" pitchFamily="34" charset="0"/>
                <a:ea typeface="Calibri" panose="020F0502020204030204" pitchFamily="34" charset="0"/>
                <a:cs typeface="Times New Roman" panose="02020603050405020304" pitchFamily="18" charset="0"/>
              </a:rPr>
              <a:t>CTSH is well placed here </a:t>
            </a:r>
          </a:p>
        </p:txBody>
      </p:sp>
      <p:sp>
        <p:nvSpPr>
          <p:cNvPr id="3" name="TextBox 2">
            <a:extLst>
              <a:ext uri="{FF2B5EF4-FFF2-40B4-BE49-F238E27FC236}">
                <a16:creationId xmlns:a16="http://schemas.microsoft.com/office/drawing/2014/main" id="{FCB78787-F300-8806-E40C-B4AF8B4967EF}"/>
              </a:ext>
            </a:extLst>
          </p:cNvPr>
          <p:cNvSpPr txBox="1"/>
          <p:nvPr/>
        </p:nvSpPr>
        <p:spPr>
          <a:xfrm>
            <a:off x="878439" y="3360813"/>
            <a:ext cx="7428217" cy="1609993"/>
          </a:xfrm>
          <a:prstGeom prst="rect">
            <a:avLst/>
          </a:prstGeom>
          <a:noFill/>
        </p:spPr>
        <p:txBody>
          <a:bodyPr wrap="square" rtlCol="0">
            <a:spAutoFit/>
          </a:bodyPr>
          <a:lstStyle/>
          <a:p>
            <a:pPr algn="just">
              <a:lnSpc>
                <a:spcPct val="107000"/>
              </a:lnSpc>
              <a:spcAft>
                <a:spcPts val="800"/>
              </a:spcAft>
            </a:pPr>
            <a:r>
              <a:rPr lang="en-US" sz="1200" b="1" u="sng" kern="100" dirty="0">
                <a:latin typeface="Calibri" panose="020F0502020204030204" pitchFamily="34" charset="0"/>
                <a:ea typeface="Calibri" panose="020F0502020204030204" pitchFamily="34" charset="0"/>
                <a:cs typeface="Times New Roman" panose="02020603050405020304" pitchFamily="18" charset="0"/>
              </a:rPr>
              <a:t>Profitability ratios:</a:t>
            </a:r>
          </a:p>
          <a:p>
            <a:pPr algn="just">
              <a:lnSpc>
                <a:spcPct val="107000"/>
              </a:lnSpc>
              <a:spcAft>
                <a:spcPts val="800"/>
              </a:spcAft>
            </a:pPr>
            <a:r>
              <a:rPr lang="en-GB" sz="1200" kern="100" dirty="0">
                <a:latin typeface="Calibri" panose="020F0502020204030204" pitchFamily="34" charset="0"/>
                <a:ea typeface="Calibri" panose="020F0502020204030204" pitchFamily="34" charset="0"/>
                <a:cs typeface="Times New Roman" panose="02020603050405020304" pitchFamily="18" charset="0"/>
              </a:rPr>
              <a:t>Profitability ratios are a class of financial metrics that are used to assess a business's ability to generate earnings relative to its revenue, operating costs, balance sheet assets, or shareholders' equity over time, using data from a specific point in time. They are among the most popular metrics used in financial analysis.</a:t>
            </a:r>
            <a:endParaRPr lang="en-US" sz="1200" kern="100" dirty="0">
              <a:latin typeface="Calibri" panose="020F0502020204030204" pitchFamily="34" charset="0"/>
              <a:ea typeface="Calibri" panose="020F0502020204030204" pitchFamily="34" charset="0"/>
              <a:cs typeface="Times New Roman" panose="02020603050405020304" pitchFamily="18" charset="0"/>
            </a:endParaRPr>
          </a:p>
          <a:p>
            <a:pPr marL="0" marR="0" algn="just">
              <a:lnSpc>
                <a:spcPct val="107000"/>
              </a:lnSpc>
              <a:spcBef>
                <a:spcPts val="0"/>
              </a:spcBef>
              <a:spcAft>
                <a:spcPts val="800"/>
              </a:spcAft>
            </a:pPr>
            <a:r>
              <a:rPr lang="en-CA" sz="1200" b="1" kern="100" dirty="0">
                <a:latin typeface="Calibri" panose="020F0502020204030204" pitchFamily="34" charset="0"/>
                <a:ea typeface="Calibri" panose="020F0502020204030204" pitchFamily="34" charset="0"/>
                <a:cs typeface="Times New Roman" panose="02020603050405020304" pitchFamily="18" charset="0"/>
              </a:rPr>
              <a:t>Gross Profit Margin: 35.93%-  </a:t>
            </a:r>
            <a:r>
              <a:rPr lang="en-CA" sz="1200" kern="100" dirty="0">
                <a:latin typeface="Calibri" panose="020F0502020204030204" pitchFamily="34" charset="0"/>
                <a:ea typeface="Calibri" panose="020F0502020204030204" pitchFamily="34" charset="0"/>
                <a:cs typeface="Times New Roman" panose="02020603050405020304" pitchFamily="18" charset="0"/>
              </a:rPr>
              <a:t>Market Range of less than 50% is considered Bad</a:t>
            </a:r>
            <a:r>
              <a:rPr lang="en-CA" sz="1400" kern="100" dirty="0">
                <a:effectLst/>
                <a:latin typeface="Calibri" panose="020F0502020204030204" pitchFamily="34" charset="0"/>
                <a:ea typeface="Calibri" panose="020F0502020204030204" pitchFamily="34" charset="0"/>
                <a:cs typeface="Times New Roman" panose="02020603050405020304" pitchFamily="18" charset="0"/>
              </a:rPr>
              <a:t>, </a:t>
            </a:r>
            <a:r>
              <a:rPr lang="en-CA" sz="1200" b="1" kern="100" dirty="0">
                <a:solidFill>
                  <a:schemeClr val="accent6">
                    <a:lumMod val="75000"/>
                  </a:schemeClr>
                </a:solidFill>
                <a:latin typeface="Calibri" panose="020F0502020204030204" pitchFamily="34" charset="0"/>
                <a:ea typeface="Calibri" panose="020F0502020204030204" pitchFamily="34" charset="0"/>
                <a:cs typeface="Times New Roman" panose="02020603050405020304" pitchFamily="18" charset="0"/>
              </a:rPr>
              <a:t>CTSH is not doing good here</a:t>
            </a:r>
            <a:endParaRPr lang="en-US" sz="14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just">
              <a:lnSpc>
                <a:spcPct val="107000"/>
              </a:lnSpc>
              <a:spcBef>
                <a:spcPts val="0"/>
              </a:spcBef>
              <a:spcAft>
                <a:spcPts val="800"/>
              </a:spcAft>
            </a:pPr>
            <a:r>
              <a:rPr lang="en-US" sz="1200" b="1" kern="100" dirty="0">
                <a:latin typeface="Calibri" panose="020F0502020204030204" pitchFamily="34" charset="0"/>
                <a:ea typeface="Calibri" panose="020F0502020204030204" pitchFamily="34" charset="0"/>
                <a:cs typeface="Times New Roman" panose="02020603050405020304" pitchFamily="18" charset="0"/>
              </a:rPr>
              <a:t>Operating profit margin: 15.28% - </a:t>
            </a:r>
            <a:r>
              <a:rPr lang="en-US" sz="1200" kern="100" dirty="0">
                <a:latin typeface="Calibri" panose="020F0502020204030204" pitchFamily="34" charset="0"/>
                <a:ea typeface="Calibri" panose="020F0502020204030204" pitchFamily="34" charset="0"/>
                <a:cs typeface="Times New Roman" panose="02020603050405020304" pitchFamily="18" charset="0"/>
              </a:rPr>
              <a:t>Range for industry is 5 to 20%, </a:t>
            </a:r>
            <a:r>
              <a:rPr lang="en-US" sz="1200" b="1" kern="100" dirty="0">
                <a:solidFill>
                  <a:srgbClr val="00B050"/>
                </a:solidFill>
                <a:latin typeface="Calibri" panose="020F0502020204030204" pitchFamily="34" charset="0"/>
                <a:ea typeface="Calibri" panose="020F0502020204030204" pitchFamily="34" charset="0"/>
                <a:cs typeface="Times New Roman" panose="02020603050405020304" pitchFamily="18" charset="0"/>
              </a:rPr>
              <a:t>CTSH is well placed here </a:t>
            </a:r>
          </a:p>
        </p:txBody>
      </p:sp>
      <p:sp>
        <p:nvSpPr>
          <p:cNvPr id="4" name="Google Shape;206;p21">
            <a:extLst>
              <a:ext uri="{FF2B5EF4-FFF2-40B4-BE49-F238E27FC236}">
                <a16:creationId xmlns:a16="http://schemas.microsoft.com/office/drawing/2014/main" id="{9BEF4A33-EF4A-AF19-7DCE-6EFA6FFA46A4}"/>
              </a:ext>
            </a:extLst>
          </p:cNvPr>
          <p:cNvSpPr/>
          <p:nvPr/>
        </p:nvSpPr>
        <p:spPr>
          <a:xfrm>
            <a:off x="324787" y="1817044"/>
            <a:ext cx="328800" cy="328800"/>
          </a:xfrm>
          <a:prstGeom prst="ellipse">
            <a:avLst/>
          </a:prstGeom>
          <a:solidFill>
            <a:srgbClr val="00BFA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800" b="1" dirty="0">
                <a:solidFill>
                  <a:srgbClr val="FFFFFF"/>
                </a:solidFill>
                <a:latin typeface="Calibri" panose="020F0502020204030204" pitchFamily="34" charset="0"/>
                <a:ea typeface="Calibri" panose="020F0502020204030204" pitchFamily="34" charset="0"/>
                <a:cs typeface="Calibri" panose="020F0502020204030204" pitchFamily="34" charset="0"/>
              </a:rPr>
              <a:t>1</a:t>
            </a:r>
            <a:endParaRPr sz="800" b="1" dirty="0">
              <a:solidFill>
                <a:srgbClr val="FFFFFF"/>
              </a:solidFill>
              <a:latin typeface="Calibri" panose="020F0502020204030204" pitchFamily="34" charset="0"/>
              <a:ea typeface="Calibri" panose="020F0502020204030204" pitchFamily="34" charset="0"/>
              <a:cs typeface="Calibri" panose="020F0502020204030204" pitchFamily="34" charset="0"/>
            </a:endParaRPr>
          </a:p>
        </p:txBody>
      </p:sp>
      <p:sp>
        <p:nvSpPr>
          <p:cNvPr id="5" name="Google Shape;206;p21">
            <a:extLst>
              <a:ext uri="{FF2B5EF4-FFF2-40B4-BE49-F238E27FC236}">
                <a16:creationId xmlns:a16="http://schemas.microsoft.com/office/drawing/2014/main" id="{5BB8D5A7-61A0-361B-28D8-41CCA517C9D2}"/>
              </a:ext>
            </a:extLst>
          </p:cNvPr>
          <p:cNvSpPr/>
          <p:nvPr/>
        </p:nvSpPr>
        <p:spPr>
          <a:xfrm>
            <a:off x="324787" y="3545731"/>
            <a:ext cx="328800" cy="328800"/>
          </a:xfrm>
          <a:prstGeom prst="ellipse">
            <a:avLst/>
          </a:prstGeom>
          <a:solidFill>
            <a:srgbClr val="00BFA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CA" sz="800" b="1" dirty="0">
                <a:solidFill>
                  <a:srgbClr val="FFFFFF"/>
                </a:solidFill>
                <a:latin typeface="Calibri" panose="020F0502020204030204" pitchFamily="34" charset="0"/>
                <a:ea typeface="Calibri" panose="020F0502020204030204" pitchFamily="34" charset="0"/>
                <a:cs typeface="Calibri" panose="020F0502020204030204" pitchFamily="34" charset="0"/>
              </a:rPr>
              <a:t>2</a:t>
            </a:r>
            <a:endParaRPr sz="800" b="1" dirty="0">
              <a:solidFill>
                <a:srgbClr val="FFFFFF"/>
              </a:solidFill>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1098441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25"/>
          <p:cNvSpPr txBox="1">
            <a:spLocks noGrp="1"/>
          </p:cNvSpPr>
          <p:nvPr>
            <p:ph type="title"/>
          </p:nvPr>
        </p:nvSpPr>
        <p:spPr>
          <a:xfrm>
            <a:off x="559984" y="519662"/>
            <a:ext cx="3893400" cy="550124"/>
          </a:xfrm>
          <a:prstGeom prst="rect">
            <a:avLst/>
          </a:prstGeom>
          <a:noFill/>
          <a:ln>
            <a:noFill/>
          </a:ln>
        </p:spPr>
        <p:txBody>
          <a:bodyPr spcFirstLastPara="1" wrap="square" lIns="91425" tIns="91425" rIns="91425" bIns="91425" anchor="t" anchorCtr="0">
            <a:noAutofit/>
          </a:bodyPr>
          <a:lstStyle/>
          <a:p>
            <a:r>
              <a:rPr lang="en-CA" sz="2300" dirty="0">
                <a:latin typeface="Calibri" panose="020F0502020204030204" pitchFamily="34" charset="0"/>
                <a:ea typeface="Calibri" panose="020F0502020204030204" pitchFamily="34" charset="0"/>
                <a:cs typeface="Calibri" panose="020F0502020204030204" pitchFamily="34" charset="0"/>
              </a:rPr>
              <a:t>Ratios - </a:t>
            </a:r>
            <a:r>
              <a:rPr lang="en-CA" sz="2300" dirty="0" err="1">
                <a:latin typeface="Calibri" panose="020F0502020204030204" pitchFamily="34" charset="0"/>
                <a:ea typeface="Calibri" panose="020F0502020204030204" pitchFamily="34" charset="0"/>
                <a:cs typeface="Calibri" panose="020F0502020204030204" pitchFamily="34" charset="0"/>
              </a:rPr>
              <a:t>Contd</a:t>
            </a:r>
            <a:r>
              <a:rPr lang="en-CA" sz="2300" dirty="0">
                <a:latin typeface="Calibri" panose="020F0502020204030204" pitchFamily="34" charset="0"/>
                <a:ea typeface="Calibri" panose="020F0502020204030204" pitchFamily="34" charset="0"/>
                <a:cs typeface="Calibri" panose="020F0502020204030204" pitchFamily="34" charset="0"/>
              </a:rPr>
              <a:t>…</a:t>
            </a:r>
            <a:endParaRPr sz="2300" dirty="0">
              <a:latin typeface="Calibri" panose="020F0502020204030204" pitchFamily="34" charset="0"/>
              <a:ea typeface="Calibri" panose="020F0502020204030204" pitchFamily="34" charset="0"/>
              <a:cs typeface="Calibri" panose="020F0502020204030204" pitchFamily="34" charset="0"/>
            </a:endParaRPr>
          </a:p>
        </p:txBody>
      </p:sp>
      <p:sp>
        <p:nvSpPr>
          <p:cNvPr id="3" name="TextBox 2">
            <a:extLst>
              <a:ext uri="{FF2B5EF4-FFF2-40B4-BE49-F238E27FC236}">
                <a16:creationId xmlns:a16="http://schemas.microsoft.com/office/drawing/2014/main" id="{FCB78787-F300-8806-E40C-B4AF8B4967EF}"/>
              </a:ext>
            </a:extLst>
          </p:cNvPr>
          <p:cNvSpPr txBox="1"/>
          <p:nvPr/>
        </p:nvSpPr>
        <p:spPr>
          <a:xfrm>
            <a:off x="916307" y="2934671"/>
            <a:ext cx="7428217" cy="1877309"/>
          </a:xfrm>
          <a:prstGeom prst="rect">
            <a:avLst/>
          </a:prstGeom>
          <a:noFill/>
        </p:spPr>
        <p:txBody>
          <a:bodyPr wrap="square" rtlCol="0">
            <a:spAutoFit/>
          </a:bodyPr>
          <a:lstStyle>
            <a:defPPr marR="0" lvl="0" algn="l" rtl="0">
              <a:lnSpc>
                <a:spcPct val="100000"/>
              </a:lnSpc>
              <a:spcBef>
                <a:spcPts val="0"/>
              </a:spcBef>
              <a:spcAft>
                <a:spcPts val="0"/>
              </a:spcAft>
            </a:defPPr>
            <a:lvl1pPr>
              <a:lnSpc>
                <a:spcPct val="107000"/>
              </a:lnSpc>
              <a:spcAft>
                <a:spcPts val="800"/>
              </a:spcAft>
              <a:defRPr sz="1200" b="1" u="sng" kern="100">
                <a:latin typeface="Calibri" panose="020F0502020204030204" pitchFamily="34" charset="0"/>
                <a:ea typeface="Calibri" panose="020F0502020204030204" pitchFamily="34" charset="0"/>
                <a:cs typeface="Times New Roman" panose="02020603050405020304" pitchFamily="18" charset="0"/>
              </a:defRPr>
            </a:lvl1pPr>
          </a:lstStyle>
          <a:p>
            <a:r>
              <a:rPr lang="en-US" dirty="0"/>
              <a:t>Other Important </a:t>
            </a:r>
            <a:r>
              <a:rPr lang="en-US" sz="1200" b="1" u="sng" kern="100" dirty="0">
                <a:latin typeface="Calibri" panose="020F0502020204030204" pitchFamily="34" charset="0"/>
                <a:ea typeface="Calibri" panose="020F0502020204030204" pitchFamily="34" charset="0"/>
                <a:cs typeface="Times New Roman" panose="02020603050405020304" pitchFamily="18" charset="0"/>
              </a:rPr>
              <a:t>ratios:</a:t>
            </a:r>
          </a:p>
          <a:p>
            <a:r>
              <a:rPr lang="en-US" u="none" dirty="0"/>
              <a:t>Debt to Equity Ratio: 5.35% - </a:t>
            </a:r>
            <a:r>
              <a:rPr lang="en-US" b="0" u="none" dirty="0"/>
              <a:t>debt to equity ratio up to 50% is considered good, </a:t>
            </a:r>
            <a:r>
              <a:rPr lang="en-US" u="none" dirty="0">
                <a:solidFill>
                  <a:srgbClr val="00B050"/>
                </a:solidFill>
              </a:rPr>
              <a:t>CTSH is well placed here.</a:t>
            </a:r>
          </a:p>
          <a:p>
            <a:r>
              <a:rPr lang="en-US" u="none" dirty="0"/>
              <a:t>Price to Earning Ratios : 14.01- </a:t>
            </a:r>
            <a:r>
              <a:rPr lang="en-US" b="0" u="none" dirty="0"/>
              <a:t>A P/E ratio of less than 15 is generally considered excellent,</a:t>
            </a:r>
            <a:r>
              <a:rPr lang="en-CA" b="0" u="none" dirty="0"/>
              <a:t> </a:t>
            </a:r>
            <a:r>
              <a:rPr lang="en-US" u="none" dirty="0">
                <a:solidFill>
                  <a:srgbClr val="00B050"/>
                </a:solidFill>
              </a:rPr>
              <a:t>CTSH is well placed here</a:t>
            </a:r>
            <a:r>
              <a:rPr lang="en-CA" b="0" u="none" dirty="0"/>
              <a:t>.</a:t>
            </a:r>
            <a:endParaRPr lang="en-US" b="0" u="none" dirty="0"/>
          </a:p>
          <a:p>
            <a:r>
              <a:rPr lang="en-US" u="none" dirty="0"/>
              <a:t>Dividend payout ratio: 25.80% - </a:t>
            </a:r>
            <a:r>
              <a:rPr lang="en-US" b="0" u="none" dirty="0"/>
              <a:t>A dividend payout ratio of less than 30% is generally considered good,</a:t>
            </a:r>
            <a:r>
              <a:rPr lang="en-CA" b="0" u="none" dirty="0"/>
              <a:t> </a:t>
            </a:r>
            <a:r>
              <a:rPr lang="en-US" u="none" dirty="0">
                <a:solidFill>
                  <a:srgbClr val="00B050"/>
                </a:solidFill>
              </a:rPr>
              <a:t>CTSH is well placed here </a:t>
            </a:r>
          </a:p>
          <a:p>
            <a:r>
              <a:rPr lang="en-US" u="none" dirty="0"/>
              <a:t>Growth Rate: 4.98%- </a:t>
            </a:r>
            <a:r>
              <a:rPr lang="en-US" b="0" u="none" dirty="0"/>
              <a:t>A growth rate of less than 5% is generally considered bad,</a:t>
            </a:r>
            <a:r>
              <a:rPr lang="en-CA" b="0" u="none" dirty="0"/>
              <a:t> </a:t>
            </a:r>
            <a:r>
              <a:rPr lang="en-CA" u="none" dirty="0">
                <a:solidFill>
                  <a:schemeClr val="accent6">
                    <a:lumMod val="75000"/>
                  </a:schemeClr>
                </a:solidFill>
              </a:rPr>
              <a:t>CTSH is just on the border for this year * (average for last 5 year is 6.09%)</a:t>
            </a:r>
            <a:endParaRPr lang="en-US" u="none" dirty="0">
              <a:solidFill>
                <a:schemeClr val="accent6">
                  <a:lumMod val="75000"/>
                </a:schemeClr>
              </a:solidFill>
            </a:endParaRPr>
          </a:p>
        </p:txBody>
      </p:sp>
      <p:sp>
        <p:nvSpPr>
          <p:cNvPr id="4" name="Google Shape;206;p21">
            <a:extLst>
              <a:ext uri="{FF2B5EF4-FFF2-40B4-BE49-F238E27FC236}">
                <a16:creationId xmlns:a16="http://schemas.microsoft.com/office/drawing/2014/main" id="{9BEF4A33-EF4A-AF19-7DCE-6EFA6FFA46A4}"/>
              </a:ext>
            </a:extLst>
          </p:cNvPr>
          <p:cNvSpPr/>
          <p:nvPr/>
        </p:nvSpPr>
        <p:spPr>
          <a:xfrm>
            <a:off x="350473" y="3142413"/>
            <a:ext cx="328800" cy="328800"/>
          </a:xfrm>
          <a:prstGeom prst="ellipse">
            <a:avLst/>
          </a:prstGeom>
          <a:solidFill>
            <a:srgbClr val="00BFA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800" b="1" dirty="0">
                <a:solidFill>
                  <a:srgbClr val="FFFFFF"/>
                </a:solidFill>
                <a:latin typeface="Calibri" panose="020F0502020204030204" pitchFamily="34" charset="0"/>
                <a:ea typeface="Calibri" panose="020F0502020204030204" pitchFamily="34" charset="0"/>
                <a:cs typeface="Calibri" panose="020F0502020204030204" pitchFamily="34" charset="0"/>
              </a:rPr>
              <a:t>3</a:t>
            </a:r>
            <a:endParaRPr sz="800" b="1" dirty="0">
              <a:solidFill>
                <a:srgbClr val="FFFFFF"/>
              </a:solidFill>
              <a:latin typeface="Calibri" panose="020F0502020204030204" pitchFamily="34" charset="0"/>
              <a:ea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33C52E8A-7DEA-03D3-5407-D48AFD5F5371}"/>
              </a:ext>
            </a:extLst>
          </p:cNvPr>
          <p:cNvSpPr txBox="1"/>
          <p:nvPr/>
        </p:nvSpPr>
        <p:spPr>
          <a:xfrm>
            <a:off x="916307" y="1229036"/>
            <a:ext cx="7428217" cy="1546385"/>
          </a:xfrm>
          <a:prstGeom prst="rect">
            <a:avLst/>
          </a:prstGeom>
          <a:noFill/>
        </p:spPr>
        <p:txBody>
          <a:bodyPr wrap="square" rtlCol="0">
            <a:spAutoFit/>
          </a:bodyPr>
          <a:lstStyle/>
          <a:p>
            <a:pPr>
              <a:lnSpc>
                <a:spcPct val="107000"/>
              </a:lnSpc>
              <a:spcAft>
                <a:spcPts val="800"/>
              </a:spcAft>
            </a:pPr>
            <a:r>
              <a:rPr lang="en-US" sz="1200" b="1" u="sng" kern="100" dirty="0">
                <a:latin typeface="Calibri" panose="020F0502020204030204" pitchFamily="34" charset="0"/>
                <a:ea typeface="Calibri" panose="020F0502020204030204" pitchFamily="34" charset="0"/>
                <a:cs typeface="Times New Roman" panose="02020603050405020304" pitchFamily="18" charset="0"/>
              </a:rPr>
              <a:t>Profitability ratios:</a:t>
            </a:r>
          </a:p>
          <a:p>
            <a:pPr marL="0" marR="0">
              <a:lnSpc>
                <a:spcPct val="107000"/>
              </a:lnSpc>
              <a:spcBef>
                <a:spcPts val="0"/>
              </a:spcBef>
              <a:spcAft>
                <a:spcPts val="800"/>
              </a:spcAft>
            </a:pPr>
            <a:r>
              <a:rPr lang="en-US" sz="1200" b="1" kern="100" dirty="0">
                <a:latin typeface="Calibri" panose="020F0502020204030204" pitchFamily="34" charset="0"/>
                <a:ea typeface="Calibri" panose="020F0502020204030204" pitchFamily="34" charset="0"/>
                <a:cs typeface="Times New Roman" panose="02020603050405020304" pitchFamily="18" charset="0"/>
              </a:rPr>
              <a:t>Return on assets: 12.83% -  </a:t>
            </a:r>
            <a:r>
              <a:rPr lang="en-US" sz="1200" kern="100" dirty="0">
                <a:latin typeface="Calibri" panose="020F0502020204030204" pitchFamily="34" charset="0"/>
                <a:ea typeface="Calibri" panose="020F0502020204030204" pitchFamily="34" charset="0"/>
                <a:cs typeface="Times New Roman" panose="02020603050405020304" pitchFamily="18" charset="0"/>
              </a:rPr>
              <a:t>ROA of over 5% is generally considered good, </a:t>
            </a:r>
            <a:r>
              <a:rPr lang="en-US" sz="1200" b="1" kern="100" dirty="0">
                <a:solidFill>
                  <a:srgbClr val="00B050"/>
                </a:solidFill>
                <a:latin typeface="Calibri" panose="020F0502020204030204" pitchFamily="34" charset="0"/>
                <a:ea typeface="Calibri" panose="020F0502020204030204" pitchFamily="34" charset="0"/>
                <a:cs typeface="Times New Roman" panose="02020603050405020304" pitchFamily="18" charset="0"/>
              </a:rPr>
              <a:t>CTSH is well placed here</a:t>
            </a:r>
            <a:r>
              <a:rPr lang="en-US" sz="1200" kern="100" dirty="0">
                <a:latin typeface="Calibri" panose="020F0502020204030204" pitchFamily="34" charset="0"/>
                <a:ea typeface="Calibri" panose="020F0502020204030204" pitchFamily="34" charset="0"/>
                <a:cs typeface="Times New Roman" panose="02020603050405020304" pitchFamily="18" charset="0"/>
              </a:rPr>
              <a:t>.</a:t>
            </a:r>
          </a:p>
          <a:p>
            <a:pPr marL="0" marR="0">
              <a:lnSpc>
                <a:spcPct val="107000"/>
              </a:lnSpc>
              <a:spcBef>
                <a:spcPts val="0"/>
              </a:spcBef>
              <a:spcAft>
                <a:spcPts val="800"/>
              </a:spcAft>
            </a:pPr>
            <a:r>
              <a:rPr lang="en-US" sz="1200" b="1" kern="100" dirty="0">
                <a:latin typeface="Calibri" panose="020F0502020204030204" pitchFamily="34" charset="0"/>
                <a:ea typeface="Calibri" panose="020F0502020204030204" pitchFamily="34" charset="0"/>
                <a:cs typeface="Times New Roman" panose="02020603050405020304" pitchFamily="18" charset="0"/>
              </a:rPr>
              <a:t>Return on equity: 18.60% - </a:t>
            </a:r>
            <a:r>
              <a:rPr lang="en-US" sz="1200" kern="100" dirty="0">
                <a:latin typeface="Calibri" panose="020F0502020204030204" pitchFamily="34" charset="0"/>
                <a:ea typeface="Calibri" panose="020F0502020204030204" pitchFamily="34" charset="0"/>
                <a:cs typeface="Times New Roman" panose="02020603050405020304" pitchFamily="18" charset="0"/>
              </a:rPr>
              <a:t>anything over 15% is generally seen as good. (13.63 to 19.68.), </a:t>
            </a:r>
            <a:r>
              <a:rPr lang="en-US" sz="1200" b="1" kern="100" dirty="0">
                <a:solidFill>
                  <a:srgbClr val="00B050"/>
                </a:solidFill>
                <a:latin typeface="Calibri" panose="020F0502020204030204" pitchFamily="34" charset="0"/>
                <a:ea typeface="Calibri" panose="020F0502020204030204" pitchFamily="34" charset="0"/>
                <a:cs typeface="Times New Roman" panose="02020603050405020304" pitchFamily="18" charset="0"/>
              </a:rPr>
              <a:t>CTSH is well placed here</a:t>
            </a:r>
          </a:p>
          <a:p>
            <a:pPr marL="0" marR="0">
              <a:lnSpc>
                <a:spcPct val="107000"/>
              </a:lnSpc>
              <a:spcBef>
                <a:spcPts val="0"/>
              </a:spcBef>
              <a:spcAft>
                <a:spcPts val="800"/>
              </a:spcAft>
            </a:pPr>
            <a:r>
              <a:rPr lang="en-GB" sz="1200" b="1" kern="100" dirty="0">
                <a:latin typeface="Calibri" panose="020F0502020204030204" pitchFamily="34" charset="0"/>
                <a:ea typeface="Calibri" panose="020F0502020204030204" pitchFamily="34" charset="0"/>
                <a:cs typeface="Times New Roman" panose="02020603050405020304" pitchFamily="18" charset="0"/>
              </a:rPr>
              <a:t>Return on sales: 15% </a:t>
            </a:r>
            <a:r>
              <a:rPr lang="en-GB" sz="1400" kern="100" dirty="0">
                <a:effectLst/>
                <a:latin typeface="Calibri" panose="020F0502020204030204" pitchFamily="34" charset="0"/>
                <a:ea typeface="Calibri" panose="020F0502020204030204" pitchFamily="34" charset="0"/>
                <a:cs typeface="Times New Roman" panose="02020603050405020304" pitchFamily="18" charset="0"/>
              </a:rPr>
              <a:t>- </a:t>
            </a:r>
            <a:r>
              <a:rPr lang="en-GB" sz="1200" kern="100" dirty="0">
                <a:latin typeface="Calibri" panose="020F0502020204030204" pitchFamily="34" charset="0"/>
                <a:ea typeface="Calibri" panose="020F0502020204030204" pitchFamily="34" charset="0"/>
                <a:cs typeface="Times New Roman" panose="02020603050405020304" pitchFamily="18" charset="0"/>
              </a:rPr>
              <a:t>Better than 82% of the companies in the sector,</a:t>
            </a:r>
            <a:r>
              <a:rPr lang="en-US" sz="1200" b="1" kern="100" dirty="0">
                <a:solidFill>
                  <a:srgbClr val="00B050"/>
                </a:solidFill>
                <a:latin typeface="Calibri" panose="020F0502020204030204" pitchFamily="34" charset="0"/>
                <a:ea typeface="Calibri" panose="020F0502020204030204" pitchFamily="34" charset="0"/>
                <a:cs typeface="Times New Roman" panose="02020603050405020304" pitchFamily="18" charset="0"/>
              </a:rPr>
              <a:t> CTSH is well placed here</a:t>
            </a:r>
            <a:r>
              <a:rPr lang="en-GB" sz="1200" kern="100" dirty="0">
                <a:latin typeface="Calibri" panose="020F0502020204030204" pitchFamily="34" charset="0"/>
                <a:ea typeface="Calibri" panose="020F0502020204030204" pitchFamily="34" charset="0"/>
                <a:cs typeface="Times New Roman" panose="02020603050405020304" pitchFamily="18" charset="0"/>
              </a:rPr>
              <a:t> </a:t>
            </a:r>
            <a:endParaRPr lang="en-US" sz="1200" kern="100" dirty="0">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200" b="1" kern="100" dirty="0">
                <a:latin typeface="Calibri" panose="020F0502020204030204" pitchFamily="34" charset="0"/>
                <a:ea typeface="Calibri" panose="020F0502020204030204" pitchFamily="34" charset="0"/>
                <a:cs typeface="Times New Roman" panose="02020603050405020304" pitchFamily="18" charset="0"/>
              </a:rPr>
              <a:t>Return on Investment: 18.40</a:t>
            </a:r>
            <a:r>
              <a:rPr lang="en-US" sz="1200" kern="100" dirty="0">
                <a:latin typeface="Calibri" panose="020F0502020204030204" pitchFamily="34" charset="0"/>
                <a:ea typeface="Calibri" panose="020F0502020204030204" pitchFamily="34" charset="0"/>
                <a:cs typeface="Times New Roman" panose="02020603050405020304" pitchFamily="18" charset="0"/>
              </a:rPr>
              <a:t>%- between 10% to 20% is considered to be a good range</a:t>
            </a:r>
            <a:r>
              <a:rPr lang="en-US" sz="14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200" b="1" kern="100" dirty="0">
                <a:solidFill>
                  <a:srgbClr val="00B050"/>
                </a:solidFill>
                <a:latin typeface="Calibri" panose="020F0502020204030204" pitchFamily="34" charset="0"/>
                <a:ea typeface="Calibri" panose="020F0502020204030204" pitchFamily="34" charset="0"/>
                <a:cs typeface="Times New Roman" panose="02020603050405020304" pitchFamily="18" charset="0"/>
              </a:rPr>
              <a:t>CTSH is well placed here.</a:t>
            </a:r>
          </a:p>
        </p:txBody>
      </p:sp>
    </p:spTree>
    <p:extLst>
      <p:ext uri="{BB962C8B-B14F-4D97-AF65-F5344CB8AC3E}">
        <p14:creationId xmlns:p14="http://schemas.microsoft.com/office/powerpoint/2010/main" val="26845748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Shape 239"/>
        <p:cNvGrpSpPr/>
        <p:nvPr/>
      </p:nvGrpSpPr>
      <p:grpSpPr>
        <a:xfrm>
          <a:off x="0" y="0"/>
          <a:ext cx="0" cy="0"/>
          <a:chOff x="0" y="0"/>
          <a:chExt cx="0" cy="0"/>
        </a:xfrm>
      </p:grpSpPr>
      <p:sp>
        <p:nvSpPr>
          <p:cNvPr id="240" name="Google Shape;240;p25"/>
          <p:cNvSpPr txBox="1">
            <a:spLocks noGrp="1"/>
          </p:cNvSpPr>
          <p:nvPr>
            <p:ph type="title"/>
          </p:nvPr>
        </p:nvSpPr>
        <p:spPr>
          <a:xfrm>
            <a:off x="760706" y="579135"/>
            <a:ext cx="7383950" cy="550124"/>
          </a:xfrm>
          <a:prstGeom prst="rect">
            <a:avLst/>
          </a:prstGeom>
          <a:noFill/>
          <a:ln>
            <a:noFill/>
          </a:ln>
        </p:spPr>
        <p:txBody>
          <a:bodyPr spcFirstLastPara="1" wrap="square" lIns="91425" tIns="91425" rIns="91425" bIns="91425" anchor="t" anchorCtr="0">
            <a:noAutofit/>
          </a:bodyPr>
          <a:lstStyle/>
          <a:p>
            <a:r>
              <a:rPr lang="en-US" sz="2300" dirty="0">
                <a:solidFill>
                  <a:schemeClr val="dk2"/>
                </a:solidFill>
                <a:latin typeface="Calibri" panose="020F0502020204030204" pitchFamily="34" charset="0"/>
                <a:ea typeface="Calibri" panose="020F0502020204030204" pitchFamily="34" charset="0"/>
                <a:cs typeface="Calibri" panose="020F0502020204030204" pitchFamily="34" charset="0"/>
              </a:rPr>
              <a:t>Technical Analysis &amp; Monte Carlo Simulation</a:t>
            </a:r>
            <a:endParaRPr sz="2300" dirty="0">
              <a:latin typeface="Calibri" panose="020F0502020204030204" pitchFamily="34" charset="0"/>
              <a:ea typeface="Calibri" panose="020F0502020204030204" pitchFamily="34" charset="0"/>
              <a:cs typeface="Calibri" panose="020F0502020204030204" pitchFamily="34" charset="0"/>
            </a:endParaRPr>
          </a:p>
        </p:txBody>
      </p:sp>
      <p:pic>
        <p:nvPicPr>
          <p:cNvPr id="10" name="Picture 9">
            <a:extLst>
              <a:ext uri="{FF2B5EF4-FFF2-40B4-BE49-F238E27FC236}">
                <a16:creationId xmlns:a16="http://schemas.microsoft.com/office/drawing/2014/main" id="{6DBD32B4-3FF6-8EA5-26FB-4326B778F75F}"/>
              </a:ext>
            </a:extLst>
          </p:cNvPr>
          <p:cNvPicPr>
            <a:picLocks noChangeAspect="1"/>
          </p:cNvPicPr>
          <p:nvPr/>
        </p:nvPicPr>
        <p:blipFill>
          <a:blip r:embed="rId3"/>
          <a:stretch>
            <a:fillRect/>
          </a:stretch>
        </p:blipFill>
        <p:spPr>
          <a:xfrm>
            <a:off x="4763903" y="1319652"/>
            <a:ext cx="4088161" cy="2558557"/>
          </a:xfrm>
          <a:prstGeom prst="rect">
            <a:avLst/>
          </a:prstGeom>
        </p:spPr>
      </p:pic>
      <p:sp>
        <p:nvSpPr>
          <p:cNvPr id="12" name="TextBox 11">
            <a:extLst>
              <a:ext uri="{FF2B5EF4-FFF2-40B4-BE49-F238E27FC236}">
                <a16:creationId xmlns:a16="http://schemas.microsoft.com/office/drawing/2014/main" id="{AA76133C-BD5E-E268-A94F-2894A14993C6}"/>
              </a:ext>
            </a:extLst>
          </p:cNvPr>
          <p:cNvSpPr txBox="1"/>
          <p:nvPr/>
        </p:nvSpPr>
        <p:spPr>
          <a:xfrm>
            <a:off x="514566" y="4052601"/>
            <a:ext cx="8398009" cy="938719"/>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defPPr marR="0" lvl="0" algn="l" rtl="0">
              <a:lnSpc>
                <a:spcPct val="100000"/>
              </a:lnSpc>
              <a:spcBef>
                <a:spcPts val="0"/>
              </a:spcBef>
              <a:spcAft>
                <a:spcPts val="0"/>
              </a:spcAft>
            </a:defPPr>
            <a:lvl1pPr algn="just">
              <a:defRPr sz="1100">
                <a:solidFill>
                  <a:schemeClr val="accent1"/>
                </a:solidFill>
                <a:latin typeface="Calibri" panose="020F0502020204030204" pitchFamily="34" charset="0"/>
                <a:ea typeface="Calibri" panose="020F0502020204030204" pitchFamily="34" charset="0"/>
                <a:cs typeface="Calibri" panose="020F0502020204030204" pitchFamily="34" charset="0"/>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GB" dirty="0"/>
              <a:t>Bollinger Bands identify potential overbought or oversold conditions. When the price of a stock moves above the upper band (Yellow circles), it is considered overbought, and when it moves below the lower band (Orange circles) , it is considered oversold. Investors may use this information to help identify potential trading opportunities, such as selling when the price reaches the upper band and buying when it reaches the lower band. Bollinger Bands also help investors identify potential trend reversals. If the price of a stock is trending up, and it touches or breaks below the lower band, this may signal a potential trend reversal. </a:t>
            </a:r>
          </a:p>
        </p:txBody>
      </p:sp>
      <p:graphicFrame>
        <p:nvGraphicFramePr>
          <p:cNvPr id="13" name="Object 12">
            <a:extLst>
              <a:ext uri="{FF2B5EF4-FFF2-40B4-BE49-F238E27FC236}">
                <a16:creationId xmlns:a16="http://schemas.microsoft.com/office/drawing/2014/main" id="{4B3A3D34-D91E-4A5A-F531-08F8E3EF9D22}"/>
              </a:ext>
            </a:extLst>
          </p:cNvPr>
          <p:cNvGraphicFramePr>
            <a:graphicFrameLocks noChangeAspect="1"/>
          </p:cNvGraphicFramePr>
          <p:nvPr>
            <p:extLst>
              <p:ext uri="{D42A27DB-BD31-4B8C-83A1-F6EECF244321}">
                <p14:modId xmlns:p14="http://schemas.microsoft.com/office/powerpoint/2010/main" val="1889864346"/>
              </p:ext>
            </p:extLst>
          </p:nvPr>
        </p:nvGraphicFramePr>
        <p:xfrm>
          <a:off x="8142157" y="579135"/>
          <a:ext cx="914400" cy="815975"/>
        </p:xfrm>
        <a:graphic>
          <a:graphicData uri="http://schemas.openxmlformats.org/presentationml/2006/ole">
            <mc:AlternateContent xmlns:mc="http://schemas.openxmlformats.org/markup-compatibility/2006">
              <mc:Choice xmlns:v="urn:schemas-microsoft-com:vml" Requires="v">
                <p:oleObj name="Macro-Enabled Worksheet" showAsIcon="1" r:id="rId4" imgW="914458" imgH="816486" progId="Excel.SheetMacroEnabled.12">
                  <p:embed/>
                </p:oleObj>
              </mc:Choice>
              <mc:Fallback>
                <p:oleObj name="Macro-Enabled Worksheet" showAsIcon="1" r:id="rId4" imgW="914458" imgH="816486" progId="Excel.SheetMacroEnabled.12">
                  <p:embed/>
                  <p:pic>
                    <p:nvPicPr>
                      <p:cNvPr id="13" name="Object 12">
                        <a:extLst>
                          <a:ext uri="{FF2B5EF4-FFF2-40B4-BE49-F238E27FC236}">
                            <a16:creationId xmlns:a16="http://schemas.microsoft.com/office/drawing/2014/main" id="{4B3A3D34-D91E-4A5A-F531-08F8E3EF9D22}"/>
                          </a:ext>
                        </a:extLst>
                      </p:cNvPr>
                      <p:cNvPicPr/>
                      <p:nvPr/>
                    </p:nvPicPr>
                    <p:blipFill>
                      <a:blip r:embed="rId5"/>
                      <a:stretch>
                        <a:fillRect/>
                      </a:stretch>
                    </p:blipFill>
                    <p:spPr>
                      <a:xfrm>
                        <a:off x="8142157" y="579135"/>
                        <a:ext cx="914400" cy="815975"/>
                      </a:xfrm>
                      <a:prstGeom prst="rect">
                        <a:avLst/>
                      </a:prstGeom>
                    </p:spPr>
                  </p:pic>
                </p:oleObj>
              </mc:Fallback>
            </mc:AlternateContent>
          </a:graphicData>
        </a:graphic>
      </p:graphicFrame>
      <p:sp>
        <p:nvSpPr>
          <p:cNvPr id="14" name="TextBox 13">
            <a:extLst>
              <a:ext uri="{FF2B5EF4-FFF2-40B4-BE49-F238E27FC236}">
                <a16:creationId xmlns:a16="http://schemas.microsoft.com/office/drawing/2014/main" id="{51585759-BBA1-C439-F933-7F0AC5B11967}"/>
              </a:ext>
            </a:extLst>
          </p:cNvPr>
          <p:cNvSpPr txBox="1"/>
          <p:nvPr/>
        </p:nvSpPr>
        <p:spPr>
          <a:xfrm>
            <a:off x="514565" y="1558977"/>
            <a:ext cx="3984063" cy="2062103"/>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just"/>
            <a:r>
              <a:rPr lang="en-GB" sz="1100" dirty="0">
                <a:solidFill>
                  <a:schemeClr val="accent1"/>
                </a:solidFill>
                <a:latin typeface="Calibri" panose="020F0502020204030204" pitchFamily="34" charset="0"/>
                <a:ea typeface="Calibri" panose="020F0502020204030204" pitchFamily="34" charset="0"/>
                <a:cs typeface="Calibri" panose="020F0502020204030204" pitchFamily="34" charset="0"/>
                <a:sym typeface="Lato"/>
              </a:rPr>
              <a:t>Montecarlo simulation done from January 01,2022 through December 31, 2022, and simulated the stock price for January 1,2023 through December 31, 2023; by performing 10,000 simulations</a:t>
            </a:r>
          </a:p>
          <a:p>
            <a:pPr algn="just"/>
            <a:endParaRPr lang="en-GB" sz="1100" dirty="0">
              <a:solidFill>
                <a:schemeClr val="accent1"/>
              </a:solidFill>
              <a:latin typeface="Calibri" panose="020F0502020204030204" pitchFamily="34" charset="0"/>
              <a:ea typeface="Calibri" panose="020F0502020204030204" pitchFamily="34" charset="0"/>
              <a:cs typeface="Calibri" panose="020F0502020204030204" pitchFamily="34" charset="0"/>
            </a:endParaRPr>
          </a:p>
          <a:p>
            <a:pPr algn="just"/>
            <a:r>
              <a:rPr lang="en-GB" sz="1100" b="1" dirty="0">
                <a:solidFill>
                  <a:schemeClr val="accent1"/>
                </a:solidFill>
                <a:latin typeface="Calibri" panose="020F0502020204030204" pitchFamily="34" charset="0"/>
                <a:ea typeface="Calibri" panose="020F0502020204030204" pitchFamily="34" charset="0"/>
                <a:cs typeface="Calibri" panose="020F0502020204030204" pitchFamily="34" charset="0"/>
              </a:rPr>
              <a:t>Average Price: $ 56.85</a:t>
            </a:r>
          </a:p>
          <a:p>
            <a:pPr algn="just"/>
            <a:r>
              <a:rPr lang="en-GB" sz="1100" b="1" dirty="0">
                <a:solidFill>
                  <a:schemeClr val="accent1"/>
                </a:solidFill>
                <a:latin typeface="Calibri" panose="020F0502020204030204" pitchFamily="34" charset="0"/>
                <a:ea typeface="Calibri" panose="020F0502020204030204" pitchFamily="34" charset="0"/>
                <a:cs typeface="Calibri" panose="020F0502020204030204" pitchFamily="34" charset="0"/>
              </a:rPr>
              <a:t>Standard Deviation: 1.2560</a:t>
            </a:r>
          </a:p>
          <a:p>
            <a:pPr algn="just"/>
            <a:endParaRPr lang="pt-BR" sz="1800" b="0" i="0" u="none" strike="noStrike" dirty="0">
              <a:solidFill>
                <a:srgbClr val="374151"/>
              </a:solidFill>
              <a:effectLst/>
              <a:latin typeface="Segoe UI" panose="020B0502040204020203" pitchFamily="34" charset="0"/>
            </a:endParaRPr>
          </a:p>
          <a:p>
            <a:pPr algn="just"/>
            <a:r>
              <a:rPr lang="pt-BR" sz="1100" b="1" dirty="0">
                <a:solidFill>
                  <a:schemeClr val="accent1"/>
                </a:solidFill>
                <a:latin typeface="Calibri" panose="020F0502020204030204" pitchFamily="34" charset="0"/>
                <a:ea typeface="Calibri" panose="020F0502020204030204" pitchFamily="34" charset="0"/>
                <a:cs typeface="Calibri" panose="020F0502020204030204" pitchFamily="34" charset="0"/>
              </a:rPr>
              <a:t>Average Return	: -0.16%</a:t>
            </a:r>
          </a:p>
          <a:p>
            <a:pPr algn="just"/>
            <a:r>
              <a:rPr lang="en-US" sz="1100" b="1" dirty="0">
                <a:solidFill>
                  <a:schemeClr val="accent1"/>
                </a:solidFill>
                <a:latin typeface="Calibri" panose="020F0502020204030204" pitchFamily="34" charset="0"/>
                <a:ea typeface="Calibri" panose="020F0502020204030204" pitchFamily="34" charset="0"/>
                <a:cs typeface="Calibri" panose="020F0502020204030204" pitchFamily="34" charset="0"/>
                <a:sym typeface="Lato"/>
              </a:rPr>
              <a:t>positive returns: 46.8%</a:t>
            </a:r>
          </a:p>
          <a:p>
            <a:pPr algn="just"/>
            <a:endParaRPr lang="en-US" sz="1100" b="1" dirty="0">
              <a:solidFill>
                <a:schemeClr val="accent1"/>
              </a:solidFill>
              <a:latin typeface="Calibri" panose="020F0502020204030204" pitchFamily="34" charset="0"/>
              <a:ea typeface="Calibri" panose="020F0502020204030204" pitchFamily="34" charset="0"/>
              <a:cs typeface="Calibri" panose="020F0502020204030204" pitchFamily="34" charset="0"/>
              <a:sym typeface="Lato"/>
            </a:endParaRPr>
          </a:p>
        </p:txBody>
      </p:sp>
      <p:sp>
        <p:nvSpPr>
          <p:cNvPr id="15" name="Rectangle: Rounded Corners 14">
            <a:extLst>
              <a:ext uri="{FF2B5EF4-FFF2-40B4-BE49-F238E27FC236}">
                <a16:creationId xmlns:a16="http://schemas.microsoft.com/office/drawing/2014/main" id="{EEC19338-1448-C549-C364-9B9CFDEE5F83}"/>
              </a:ext>
            </a:extLst>
          </p:cNvPr>
          <p:cNvSpPr/>
          <p:nvPr/>
        </p:nvSpPr>
        <p:spPr>
          <a:xfrm>
            <a:off x="514565" y="1294151"/>
            <a:ext cx="1404546" cy="2648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Monte Carlo</a:t>
            </a:r>
            <a:endParaRPr lang="en-US" dirty="0"/>
          </a:p>
        </p:txBody>
      </p:sp>
      <p:sp>
        <p:nvSpPr>
          <p:cNvPr id="17" name="Rectangle: Rounded Corners 16">
            <a:extLst>
              <a:ext uri="{FF2B5EF4-FFF2-40B4-BE49-F238E27FC236}">
                <a16:creationId xmlns:a16="http://schemas.microsoft.com/office/drawing/2014/main" id="{BEF2E30C-AC88-E8B3-28F1-998840046570}"/>
              </a:ext>
            </a:extLst>
          </p:cNvPr>
          <p:cNvSpPr/>
          <p:nvPr/>
        </p:nvSpPr>
        <p:spPr>
          <a:xfrm>
            <a:off x="514565" y="3764781"/>
            <a:ext cx="1551301" cy="2648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Bollinger Bands</a:t>
            </a:r>
            <a:endParaRPr lang="en-US" dirty="0"/>
          </a:p>
        </p:txBody>
      </p:sp>
      <p:pic>
        <p:nvPicPr>
          <p:cNvPr id="3" name="Picture 2">
            <a:extLst>
              <a:ext uri="{FF2B5EF4-FFF2-40B4-BE49-F238E27FC236}">
                <a16:creationId xmlns:a16="http://schemas.microsoft.com/office/drawing/2014/main" id="{D1C4DDBE-DDCD-8A63-11BE-F2A38A3061F8}"/>
              </a:ext>
            </a:extLst>
          </p:cNvPr>
          <p:cNvPicPr>
            <a:picLocks noChangeAspect="1"/>
          </p:cNvPicPr>
          <p:nvPr/>
        </p:nvPicPr>
        <p:blipFill rotWithShape="1">
          <a:blip r:embed="rId6"/>
          <a:srcRect b="4642"/>
          <a:stretch/>
        </p:blipFill>
        <p:spPr>
          <a:xfrm>
            <a:off x="2271476" y="2467109"/>
            <a:ext cx="2140062" cy="1000616"/>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25"/>
          <p:cNvSpPr txBox="1">
            <a:spLocks noGrp="1"/>
          </p:cNvSpPr>
          <p:nvPr>
            <p:ph type="title"/>
          </p:nvPr>
        </p:nvSpPr>
        <p:spPr>
          <a:xfrm>
            <a:off x="760706" y="579135"/>
            <a:ext cx="3893400" cy="550124"/>
          </a:xfrm>
          <a:prstGeom prst="rect">
            <a:avLst/>
          </a:prstGeom>
          <a:noFill/>
          <a:ln>
            <a:noFill/>
          </a:ln>
        </p:spPr>
        <p:txBody>
          <a:bodyPr spcFirstLastPara="1" wrap="square" lIns="91425" tIns="91425" rIns="91425" bIns="91425" anchor="t" anchorCtr="0">
            <a:noAutofit/>
          </a:bodyPr>
          <a:lstStyle/>
          <a:p>
            <a:r>
              <a:rPr lang="en-CA" sz="2300" dirty="0">
                <a:latin typeface="Calibri" panose="020F0502020204030204" pitchFamily="34" charset="0"/>
                <a:ea typeface="Calibri" panose="020F0502020204030204" pitchFamily="34" charset="0"/>
                <a:cs typeface="Calibri" panose="020F0502020204030204" pitchFamily="34" charset="0"/>
              </a:rPr>
              <a:t>Stock Signals</a:t>
            </a:r>
            <a:endParaRPr sz="2300" dirty="0">
              <a:latin typeface="Calibri" panose="020F0502020204030204" pitchFamily="34" charset="0"/>
              <a:ea typeface="Calibri" panose="020F0502020204030204" pitchFamily="34" charset="0"/>
              <a:cs typeface="Calibri" panose="020F0502020204030204" pitchFamily="34" charset="0"/>
            </a:endParaRPr>
          </a:p>
        </p:txBody>
      </p:sp>
      <p:pic>
        <p:nvPicPr>
          <p:cNvPr id="3" name="Picture 2">
            <a:extLst>
              <a:ext uri="{FF2B5EF4-FFF2-40B4-BE49-F238E27FC236}">
                <a16:creationId xmlns:a16="http://schemas.microsoft.com/office/drawing/2014/main" id="{009B9326-DCB9-ABFC-EE0A-FA13BE26D3C0}"/>
              </a:ext>
            </a:extLst>
          </p:cNvPr>
          <p:cNvPicPr>
            <a:picLocks noChangeAspect="1"/>
          </p:cNvPicPr>
          <p:nvPr/>
        </p:nvPicPr>
        <p:blipFill>
          <a:blip r:embed="rId3"/>
          <a:stretch>
            <a:fillRect/>
          </a:stretch>
        </p:blipFill>
        <p:spPr>
          <a:xfrm>
            <a:off x="69955" y="1298884"/>
            <a:ext cx="4192248" cy="1440000"/>
          </a:xfrm>
          <a:prstGeom prst="rect">
            <a:avLst/>
          </a:prstGeom>
        </p:spPr>
      </p:pic>
      <p:pic>
        <p:nvPicPr>
          <p:cNvPr id="7" name="Picture 6">
            <a:extLst>
              <a:ext uri="{FF2B5EF4-FFF2-40B4-BE49-F238E27FC236}">
                <a16:creationId xmlns:a16="http://schemas.microsoft.com/office/drawing/2014/main" id="{F504399B-ACA2-FC12-8939-981641F515C3}"/>
              </a:ext>
            </a:extLst>
          </p:cNvPr>
          <p:cNvPicPr>
            <a:picLocks noChangeAspect="1"/>
          </p:cNvPicPr>
          <p:nvPr/>
        </p:nvPicPr>
        <p:blipFill>
          <a:blip r:embed="rId4"/>
          <a:stretch>
            <a:fillRect/>
          </a:stretch>
        </p:blipFill>
        <p:spPr>
          <a:xfrm>
            <a:off x="69955" y="2776603"/>
            <a:ext cx="4192248" cy="720000"/>
          </a:xfrm>
          <a:prstGeom prst="rect">
            <a:avLst/>
          </a:prstGeom>
        </p:spPr>
      </p:pic>
      <p:pic>
        <p:nvPicPr>
          <p:cNvPr id="4" name="Picture 3">
            <a:extLst>
              <a:ext uri="{FF2B5EF4-FFF2-40B4-BE49-F238E27FC236}">
                <a16:creationId xmlns:a16="http://schemas.microsoft.com/office/drawing/2014/main" id="{02C08548-3756-A922-F82D-A9D317849AF6}"/>
              </a:ext>
            </a:extLst>
          </p:cNvPr>
          <p:cNvPicPr>
            <a:picLocks noChangeAspect="1"/>
          </p:cNvPicPr>
          <p:nvPr/>
        </p:nvPicPr>
        <p:blipFill>
          <a:blip r:embed="rId5"/>
          <a:stretch>
            <a:fillRect/>
          </a:stretch>
        </p:blipFill>
        <p:spPr>
          <a:xfrm>
            <a:off x="4923804" y="2416603"/>
            <a:ext cx="3612629" cy="1440000"/>
          </a:xfrm>
          <a:prstGeom prst="rect">
            <a:avLst/>
          </a:prstGeom>
        </p:spPr>
      </p:pic>
      <p:pic>
        <p:nvPicPr>
          <p:cNvPr id="6" name="Picture 5">
            <a:extLst>
              <a:ext uri="{FF2B5EF4-FFF2-40B4-BE49-F238E27FC236}">
                <a16:creationId xmlns:a16="http://schemas.microsoft.com/office/drawing/2014/main" id="{3E969CCF-CBD5-756B-70B9-AAE3ABE70858}"/>
              </a:ext>
            </a:extLst>
          </p:cNvPr>
          <p:cNvPicPr>
            <a:picLocks noChangeAspect="1"/>
          </p:cNvPicPr>
          <p:nvPr/>
        </p:nvPicPr>
        <p:blipFill>
          <a:blip r:embed="rId6"/>
          <a:stretch>
            <a:fillRect/>
          </a:stretch>
        </p:blipFill>
        <p:spPr>
          <a:xfrm>
            <a:off x="5013745" y="4023869"/>
            <a:ext cx="3612629" cy="791925"/>
          </a:xfrm>
          <a:prstGeom prst="rect">
            <a:avLst/>
          </a:prstGeom>
        </p:spPr>
      </p:pic>
      <p:sp>
        <p:nvSpPr>
          <p:cNvPr id="2" name="TextBox 1">
            <a:extLst>
              <a:ext uri="{FF2B5EF4-FFF2-40B4-BE49-F238E27FC236}">
                <a16:creationId xmlns:a16="http://schemas.microsoft.com/office/drawing/2014/main" id="{C0AAED6A-092C-031F-8418-F00F384FDE92}"/>
              </a:ext>
            </a:extLst>
          </p:cNvPr>
          <p:cNvSpPr txBox="1"/>
          <p:nvPr/>
        </p:nvSpPr>
        <p:spPr>
          <a:xfrm>
            <a:off x="174885" y="3542669"/>
            <a:ext cx="4045312" cy="1384995"/>
          </a:xfrm>
          <a:prstGeom prst="rect">
            <a:avLst/>
          </a:prstGeom>
          <a:noFill/>
        </p:spPr>
        <p:txBody>
          <a:bodyPr wrap="square" rtlCol="0">
            <a:spAutoFit/>
          </a:bodyPr>
          <a:lstStyle/>
          <a:p>
            <a:r>
              <a:rPr lang="en-GB" sz="1200" b="1" kern="100" dirty="0">
                <a:latin typeface="Calibri" panose="020F0502020204030204" pitchFamily="34" charset="0"/>
                <a:ea typeface="Calibri" panose="020F0502020204030204" pitchFamily="34" charset="0"/>
                <a:cs typeface="Times New Roman" panose="02020603050405020304" pitchFamily="18" charset="0"/>
              </a:rPr>
              <a:t>Crossovers</a:t>
            </a:r>
            <a:r>
              <a:rPr lang="en-GB" sz="1200" kern="100" dirty="0">
                <a:latin typeface="Calibri" panose="020F0502020204030204" pitchFamily="34" charset="0"/>
                <a:ea typeface="Calibri" panose="020F0502020204030204" pitchFamily="34" charset="0"/>
                <a:cs typeface="Times New Roman" panose="02020603050405020304" pitchFamily="18" charset="0"/>
              </a:rPr>
              <a:t>: The Moving average can generate buy and sell signals based on crossovers. A crossover occurs when the shorter-term MA (30-day) crosses above or below the longer-term MA (90-day). A bullish crossover occurs when the 30-day MA crosses above the 90-day MA, indicating a potential buy signal. Conversely, a bearish crossover occurs when the 30-day MA crosses below the 90-day MA.</a:t>
            </a:r>
          </a:p>
        </p:txBody>
      </p:sp>
      <p:sp>
        <p:nvSpPr>
          <p:cNvPr id="5" name="TextBox 4">
            <a:extLst>
              <a:ext uri="{FF2B5EF4-FFF2-40B4-BE49-F238E27FC236}">
                <a16:creationId xmlns:a16="http://schemas.microsoft.com/office/drawing/2014/main" id="{422C8E33-DCD0-56AF-CED8-C70383E77AE3}"/>
              </a:ext>
            </a:extLst>
          </p:cNvPr>
          <p:cNvSpPr txBox="1"/>
          <p:nvPr/>
        </p:nvSpPr>
        <p:spPr>
          <a:xfrm>
            <a:off x="4881799" y="1009338"/>
            <a:ext cx="3924331" cy="1600438"/>
          </a:xfrm>
          <a:prstGeom prst="rect">
            <a:avLst/>
          </a:prstGeom>
          <a:noFill/>
        </p:spPr>
        <p:txBody>
          <a:bodyPr wrap="square" rtlCol="0">
            <a:spAutoFit/>
          </a:bodyPr>
          <a:lstStyle/>
          <a:p>
            <a:r>
              <a:rPr lang="en-GB" sz="1200" b="1" kern="100" dirty="0">
                <a:latin typeface="Calibri" panose="020F0502020204030204" pitchFamily="34" charset="0"/>
                <a:ea typeface="Calibri" panose="020F0502020204030204" pitchFamily="34" charset="0"/>
                <a:cs typeface="Times New Roman" panose="02020603050405020304" pitchFamily="18" charset="0"/>
              </a:rPr>
              <a:t>Support and Resistance Levels</a:t>
            </a:r>
            <a:r>
              <a:rPr lang="en-GB" sz="1200" kern="100" dirty="0">
                <a:latin typeface="Calibri" panose="020F0502020204030204" pitchFamily="34" charset="0"/>
                <a:ea typeface="Calibri" panose="020F0502020204030204" pitchFamily="34" charset="0"/>
                <a:cs typeface="Times New Roman" panose="02020603050405020304" pitchFamily="18" charset="0"/>
              </a:rPr>
              <a:t>: The MA can also be used to identify support and resistance levels. When the price of a stock is trading above its 30-day SMA, the MA can act as a support level. Similarly, when the price is trading below its 30-day MA, the MA can act as a resistance level. The 90-day MA can provide a stronger indication of support and resistance levels.</a:t>
            </a:r>
          </a:p>
          <a:p>
            <a:endParaRPr lang="en-US" dirty="0"/>
          </a:p>
        </p:txBody>
      </p:sp>
    </p:spTree>
    <p:extLst>
      <p:ext uri="{BB962C8B-B14F-4D97-AF65-F5344CB8AC3E}">
        <p14:creationId xmlns:p14="http://schemas.microsoft.com/office/powerpoint/2010/main" val="16254639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Shape 246"/>
        <p:cNvGrpSpPr/>
        <p:nvPr/>
      </p:nvGrpSpPr>
      <p:grpSpPr>
        <a:xfrm>
          <a:off x="0" y="0"/>
          <a:ext cx="0" cy="0"/>
          <a:chOff x="0" y="0"/>
          <a:chExt cx="0" cy="0"/>
        </a:xfrm>
      </p:grpSpPr>
      <p:sp>
        <p:nvSpPr>
          <p:cNvPr id="247" name="Google Shape;247;p26"/>
          <p:cNvSpPr txBox="1">
            <a:spLocks noGrp="1"/>
          </p:cNvSpPr>
          <p:nvPr>
            <p:ph type="title"/>
          </p:nvPr>
        </p:nvSpPr>
        <p:spPr>
          <a:xfrm>
            <a:off x="735291" y="589418"/>
            <a:ext cx="3941640" cy="573613"/>
          </a:xfrm>
          <a:prstGeom prst="rect">
            <a:avLst/>
          </a:prstGeom>
          <a:noFill/>
          <a:ln>
            <a:noFill/>
          </a:ln>
        </p:spPr>
        <p:txBody>
          <a:bodyPr spcFirstLastPara="1" wrap="square" lIns="91425" tIns="91425" rIns="91425" bIns="91425" anchor="t" anchorCtr="0">
            <a:noAutofit/>
          </a:bodyPr>
          <a:lstStyle/>
          <a:p>
            <a:r>
              <a:rPr lang="en-US" sz="2300" dirty="0">
                <a:latin typeface="Calibri" panose="020F0502020204030204" pitchFamily="34" charset="0"/>
                <a:ea typeface="Calibri" panose="020F0502020204030204" pitchFamily="34" charset="0"/>
                <a:cs typeface="Calibri" panose="020F0502020204030204" pitchFamily="34" charset="0"/>
              </a:rPr>
              <a:t>Forecasting – Fb Prophet</a:t>
            </a:r>
            <a:endParaRPr sz="2300" dirty="0">
              <a:latin typeface="Calibri" panose="020F0502020204030204" pitchFamily="34" charset="0"/>
              <a:ea typeface="Calibri" panose="020F0502020204030204" pitchFamily="34" charset="0"/>
              <a:cs typeface="Calibri" panose="020F0502020204030204" pitchFamily="34" charset="0"/>
            </a:endParaRPr>
          </a:p>
        </p:txBody>
      </p:sp>
      <p:sp>
        <p:nvSpPr>
          <p:cNvPr id="248" name="Google Shape;248;p26"/>
          <p:cNvSpPr txBox="1">
            <a:spLocks noGrp="1"/>
          </p:cNvSpPr>
          <p:nvPr>
            <p:ph type="body" idx="1"/>
          </p:nvPr>
        </p:nvSpPr>
        <p:spPr>
          <a:xfrm>
            <a:off x="679940" y="1600652"/>
            <a:ext cx="4052341" cy="2428734"/>
          </a:xfrm>
          <a:prstGeom prst="rect">
            <a:avLst/>
          </a:prstGeom>
          <a:solidFill>
            <a:schemeClr val="bg1"/>
          </a:solidFill>
        </p:spPr>
        <p:txBody>
          <a:bodyPr spcFirstLastPara="1" wrap="square" lIns="91425" tIns="91425" rIns="91425" bIns="91425" anchor="t" anchorCtr="0">
            <a:noAutofit/>
          </a:bodyPr>
          <a:lstStyle/>
          <a:p>
            <a:pPr marL="0" lvl="0" indent="0" algn="l" rtl="0">
              <a:spcBef>
                <a:spcPts val="0"/>
              </a:spcBef>
              <a:spcAft>
                <a:spcPts val="1600"/>
              </a:spcAft>
              <a:buNone/>
            </a:pPr>
            <a:r>
              <a:rPr lang="en-GB" sz="1100" dirty="0">
                <a:latin typeface="Calibri" panose="020F0502020204030204" pitchFamily="34" charset="0"/>
                <a:ea typeface="Calibri" panose="020F0502020204030204" pitchFamily="34" charset="0"/>
                <a:cs typeface="Calibri" panose="020F0502020204030204" pitchFamily="34" charset="0"/>
              </a:rPr>
              <a:t>Facebook Prophet is a time series forecasting library developed by Facebook's data science team. It can be used to forecast future trends and patterns in time series data, including stock prices. Here's how it can help in stock prediction:</a:t>
            </a:r>
          </a:p>
          <a:p>
            <a:pPr marL="36000" indent="-171450">
              <a:lnSpc>
                <a:spcPct val="0"/>
              </a:lnSpc>
              <a:spcAft>
                <a:spcPts val="1200"/>
              </a:spcAft>
            </a:pPr>
            <a:r>
              <a:rPr lang="en-GB" sz="1100" dirty="0">
                <a:latin typeface="Calibri" panose="020F0502020204030204" pitchFamily="34" charset="0"/>
                <a:ea typeface="Calibri" panose="020F0502020204030204" pitchFamily="34" charset="0"/>
                <a:cs typeface="Calibri" panose="020F0502020204030204" pitchFamily="34" charset="0"/>
              </a:rPr>
              <a:t>Handling Seasonality</a:t>
            </a:r>
          </a:p>
          <a:p>
            <a:pPr marL="36000" indent="-171450">
              <a:lnSpc>
                <a:spcPct val="0"/>
              </a:lnSpc>
              <a:spcAft>
                <a:spcPts val="1200"/>
              </a:spcAft>
            </a:pPr>
            <a:r>
              <a:rPr lang="en-GB" sz="1100" dirty="0">
                <a:latin typeface="Calibri" panose="020F0502020204030204" pitchFamily="34" charset="0"/>
                <a:ea typeface="Calibri" panose="020F0502020204030204" pitchFamily="34" charset="0"/>
                <a:cs typeface="Calibri" panose="020F0502020204030204" pitchFamily="34" charset="0"/>
              </a:rPr>
              <a:t>Flexibility</a:t>
            </a:r>
          </a:p>
          <a:p>
            <a:pPr marL="36000" indent="-171450">
              <a:lnSpc>
                <a:spcPct val="0"/>
              </a:lnSpc>
              <a:spcAft>
                <a:spcPts val="1200"/>
              </a:spcAft>
            </a:pPr>
            <a:r>
              <a:rPr lang="en-GB" sz="1100" dirty="0">
                <a:latin typeface="Calibri" panose="020F0502020204030204" pitchFamily="34" charset="0"/>
                <a:ea typeface="Calibri" panose="020F0502020204030204" pitchFamily="34" charset="0"/>
                <a:cs typeface="Calibri" panose="020F0502020204030204" pitchFamily="34" charset="0"/>
              </a:rPr>
              <a:t>Visualization</a:t>
            </a:r>
          </a:p>
          <a:p>
            <a:pPr marL="36000" indent="-171450">
              <a:lnSpc>
                <a:spcPct val="0"/>
              </a:lnSpc>
              <a:spcAft>
                <a:spcPts val="1200"/>
              </a:spcAft>
            </a:pPr>
            <a:r>
              <a:rPr lang="en-GB" sz="1100" dirty="0">
                <a:latin typeface="Calibri" panose="020F0502020204030204" pitchFamily="34" charset="0"/>
                <a:ea typeface="Calibri" panose="020F0502020204030204" pitchFamily="34" charset="0"/>
                <a:cs typeface="Calibri" panose="020F0502020204030204" pitchFamily="34" charset="0"/>
              </a:rPr>
              <a:t>Interpretability</a:t>
            </a:r>
          </a:p>
          <a:p>
            <a:pPr marL="36000" indent="-171450">
              <a:lnSpc>
                <a:spcPct val="0"/>
              </a:lnSpc>
              <a:spcAft>
                <a:spcPts val="1200"/>
              </a:spcAft>
            </a:pPr>
            <a:endParaRPr lang="en-GB" sz="1100" dirty="0">
              <a:latin typeface="Calibri" panose="020F0502020204030204" pitchFamily="34" charset="0"/>
              <a:ea typeface="Calibri" panose="020F0502020204030204" pitchFamily="34" charset="0"/>
              <a:cs typeface="Calibri" panose="020F0502020204030204" pitchFamily="34" charset="0"/>
            </a:endParaRPr>
          </a:p>
          <a:p>
            <a:pPr marL="0" indent="0">
              <a:lnSpc>
                <a:spcPct val="0"/>
              </a:lnSpc>
              <a:spcAft>
                <a:spcPts val="1200"/>
              </a:spcAft>
              <a:buNone/>
            </a:pPr>
            <a:r>
              <a:rPr lang="en-GB" sz="1100" dirty="0">
                <a:latin typeface="Calibri" panose="020F0502020204030204" pitchFamily="34" charset="0"/>
                <a:ea typeface="Calibri" panose="020F0502020204030204" pitchFamily="34" charset="0"/>
                <a:cs typeface="Calibri" panose="020F0502020204030204" pitchFamily="34" charset="0"/>
              </a:rPr>
              <a:t>Prophet forecast a gradual Decline in the Stock price.</a:t>
            </a:r>
          </a:p>
          <a:p>
            <a:pPr marL="0" indent="0">
              <a:lnSpc>
                <a:spcPct val="0"/>
              </a:lnSpc>
              <a:spcAft>
                <a:spcPts val="1200"/>
              </a:spcAft>
              <a:buNone/>
            </a:pPr>
            <a:r>
              <a:rPr lang="en-GB" sz="1100" dirty="0">
                <a:latin typeface="Calibri" panose="020F0502020204030204" pitchFamily="34" charset="0"/>
                <a:ea typeface="Calibri" panose="020F0502020204030204" pitchFamily="34" charset="0"/>
                <a:cs typeface="Calibri" panose="020F0502020204030204" pitchFamily="34" charset="0"/>
              </a:rPr>
              <a:t>This is considering the current Market position and recent decline in </a:t>
            </a:r>
          </a:p>
          <a:p>
            <a:pPr marL="0" indent="0">
              <a:lnSpc>
                <a:spcPct val="0"/>
              </a:lnSpc>
              <a:spcAft>
                <a:spcPts val="1200"/>
              </a:spcAft>
              <a:buNone/>
            </a:pPr>
            <a:r>
              <a:rPr lang="en-GB" sz="1100" dirty="0">
                <a:latin typeface="Calibri" panose="020F0502020204030204" pitchFamily="34" charset="0"/>
                <a:ea typeface="Calibri" panose="020F0502020204030204" pitchFamily="34" charset="0"/>
                <a:cs typeface="Calibri" panose="020F0502020204030204" pitchFamily="34" charset="0"/>
              </a:rPr>
              <a:t>CTSH stock price over last year. Also seasonality is there at a weekly </a:t>
            </a:r>
          </a:p>
          <a:p>
            <a:pPr marL="0" indent="0">
              <a:lnSpc>
                <a:spcPct val="0"/>
              </a:lnSpc>
              <a:spcAft>
                <a:spcPts val="1200"/>
              </a:spcAft>
              <a:buNone/>
            </a:pPr>
            <a:r>
              <a:rPr lang="en-GB" sz="1100" dirty="0">
                <a:latin typeface="Calibri" panose="020F0502020204030204" pitchFamily="34" charset="0"/>
                <a:ea typeface="Calibri" panose="020F0502020204030204" pitchFamily="34" charset="0"/>
                <a:cs typeface="Calibri" panose="020F0502020204030204" pitchFamily="34" charset="0"/>
              </a:rPr>
              <a:t>Basis but its negative.</a:t>
            </a:r>
          </a:p>
          <a:p>
            <a:pPr marL="0" lvl="0" indent="0" algn="l" rtl="0">
              <a:spcBef>
                <a:spcPts val="0"/>
              </a:spcBef>
              <a:spcAft>
                <a:spcPts val="1600"/>
              </a:spcAft>
              <a:buNone/>
            </a:pPr>
            <a:endParaRPr sz="1100" dirty="0">
              <a:latin typeface="Calibri" panose="020F0502020204030204" pitchFamily="34" charset="0"/>
              <a:ea typeface="Calibri" panose="020F0502020204030204" pitchFamily="34" charset="0"/>
              <a:cs typeface="Calibri" panose="020F0502020204030204" pitchFamily="34" charset="0"/>
            </a:endParaRPr>
          </a:p>
        </p:txBody>
      </p:sp>
      <p:pic>
        <p:nvPicPr>
          <p:cNvPr id="3" name="Picture 2">
            <a:extLst>
              <a:ext uri="{FF2B5EF4-FFF2-40B4-BE49-F238E27FC236}">
                <a16:creationId xmlns:a16="http://schemas.microsoft.com/office/drawing/2014/main" id="{3A521EFD-B549-A63D-04E8-039D6FCED6D3}"/>
              </a:ext>
            </a:extLst>
          </p:cNvPr>
          <p:cNvPicPr>
            <a:picLocks noChangeAspect="1"/>
          </p:cNvPicPr>
          <p:nvPr/>
        </p:nvPicPr>
        <p:blipFill>
          <a:blip r:embed="rId3"/>
          <a:stretch>
            <a:fillRect/>
          </a:stretch>
        </p:blipFill>
        <p:spPr>
          <a:xfrm>
            <a:off x="4874346" y="865874"/>
            <a:ext cx="3995117" cy="2376997"/>
          </a:xfrm>
          <a:prstGeom prst="rect">
            <a:avLst/>
          </a:prstGeom>
        </p:spPr>
      </p:pic>
      <p:pic>
        <p:nvPicPr>
          <p:cNvPr id="5" name="Picture 4">
            <a:extLst>
              <a:ext uri="{FF2B5EF4-FFF2-40B4-BE49-F238E27FC236}">
                <a16:creationId xmlns:a16="http://schemas.microsoft.com/office/drawing/2014/main" id="{392DC4A4-31E1-1BD2-3083-15039A60CCCF}"/>
              </a:ext>
            </a:extLst>
          </p:cNvPr>
          <p:cNvPicPr>
            <a:picLocks noChangeAspect="1"/>
          </p:cNvPicPr>
          <p:nvPr/>
        </p:nvPicPr>
        <p:blipFill>
          <a:blip r:embed="rId4"/>
          <a:stretch>
            <a:fillRect/>
          </a:stretch>
        </p:blipFill>
        <p:spPr>
          <a:xfrm>
            <a:off x="5006713" y="3319328"/>
            <a:ext cx="2415891" cy="759950"/>
          </a:xfrm>
          <a:prstGeom prst="rect">
            <a:avLst/>
          </a:prstGeom>
        </p:spPr>
      </p:pic>
      <p:pic>
        <p:nvPicPr>
          <p:cNvPr id="7" name="Picture 6">
            <a:extLst>
              <a:ext uri="{FF2B5EF4-FFF2-40B4-BE49-F238E27FC236}">
                <a16:creationId xmlns:a16="http://schemas.microsoft.com/office/drawing/2014/main" id="{F8CFCC97-4017-D0EE-5708-2497FAF82CE4}"/>
              </a:ext>
            </a:extLst>
          </p:cNvPr>
          <p:cNvPicPr>
            <a:picLocks noChangeAspect="1"/>
          </p:cNvPicPr>
          <p:nvPr/>
        </p:nvPicPr>
        <p:blipFill>
          <a:blip r:embed="rId5"/>
          <a:stretch>
            <a:fillRect/>
          </a:stretch>
        </p:blipFill>
        <p:spPr>
          <a:xfrm>
            <a:off x="6553825" y="4029386"/>
            <a:ext cx="2415892" cy="804264"/>
          </a:xfrm>
          <a:prstGeom prst="rect">
            <a:avLst/>
          </a:prstGeom>
        </p:spPr>
      </p:pic>
    </p:spTree>
    <p:extLst>
      <p:ext uri="{BB962C8B-B14F-4D97-AF65-F5344CB8AC3E}">
        <p14:creationId xmlns:p14="http://schemas.microsoft.com/office/powerpoint/2010/main" val="733965856"/>
      </p:ext>
    </p:extLst>
  </p:cSld>
  <p:clrMapOvr>
    <a:masterClrMapping/>
  </p:clrMapOvr>
</p:sld>
</file>

<file path=ppt/theme/theme1.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1148</TotalTime>
  <Words>1798</Words>
  <Application>Microsoft Office PowerPoint</Application>
  <PresentationFormat>On-screen Show (16:9)</PresentationFormat>
  <Paragraphs>104</Paragraphs>
  <Slides>12</Slides>
  <Notes>12</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2</vt:i4>
      </vt:variant>
      <vt:variant>
        <vt:lpstr>Slide Titles</vt:lpstr>
      </vt:variant>
      <vt:variant>
        <vt:i4>12</vt:i4>
      </vt:variant>
    </vt:vector>
  </HeadingPairs>
  <TitlesOfParts>
    <vt:vector size="22" baseType="lpstr">
      <vt:lpstr>Söhne</vt:lpstr>
      <vt:lpstr>Lato</vt:lpstr>
      <vt:lpstr>Segoe UI</vt:lpstr>
      <vt:lpstr>Calibri</vt:lpstr>
      <vt:lpstr>Raleway</vt:lpstr>
      <vt:lpstr>Wingdings</vt:lpstr>
      <vt:lpstr>Arial</vt:lpstr>
      <vt:lpstr>Streamline</vt:lpstr>
      <vt:lpstr>Microsoft Excel Worksheet</vt:lpstr>
      <vt:lpstr>Macro-Enabled Worksheet</vt:lpstr>
      <vt:lpstr>Financial - Analysis: CTSH</vt:lpstr>
      <vt:lpstr>Goal</vt:lpstr>
      <vt:lpstr>Cognizant Technology Solutions - CTSH</vt:lpstr>
      <vt:lpstr>Cognizant (CTSH) – Valuation - CAPM &amp; Dividend Growth </vt:lpstr>
      <vt:lpstr>Ratios</vt:lpstr>
      <vt:lpstr>Ratios - Contd…</vt:lpstr>
      <vt:lpstr>Technical Analysis &amp; Monte Carlo Simulation</vt:lpstr>
      <vt:lpstr>Stock Signals</vt:lpstr>
      <vt:lpstr>Forecasting – Fb Prophet</vt:lpstr>
      <vt:lpstr>Recommendation</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Consulting Proposal</dc:title>
  <dc:creator>amit sharma</dc:creator>
  <cp:lastModifiedBy>Amit Sharma</cp:lastModifiedBy>
  <cp:revision>24</cp:revision>
  <dcterms:modified xsi:type="dcterms:W3CDTF">2023-04-20T05:34:14Z</dcterms:modified>
</cp:coreProperties>
</file>